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xml" ContentType="application/inkml+xml"/>
  <Override PartName="/ppt/notesSlides/notesSlide12.xml" ContentType="application/vnd.openxmlformats-officedocument.presentationml.notesSlide+xml"/>
  <Override PartName="/ppt/ink/ink3.xml" ContentType="application/inkml+xml"/>
  <Override PartName="/ppt/notesSlides/notesSlide13.xml" ContentType="application/vnd.openxmlformats-officedocument.presentationml.notesSlide+xml"/>
  <Override PartName="/ppt/ink/ink4.xml" ContentType="application/inkml+xml"/>
  <Override PartName="/ppt/notesSlides/notesSlide14.xml" ContentType="application/vnd.openxmlformats-officedocument.presentationml.notesSlide+xml"/>
  <Override PartName="/ppt/ink/ink5.xml" ContentType="application/inkml+xml"/>
  <Override PartName="/ppt/notesSlides/notesSlide15.xml" ContentType="application/vnd.openxmlformats-officedocument.presentationml.notesSlide+xml"/>
  <Override PartName="/ppt/ink/ink6.xml" ContentType="application/inkml+xml"/>
  <Override PartName="/ppt/notesSlides/notesSlide16.xml" ContentType="application/vnd.openxmlformats-officedocument.presentationml.notesSlide+xml"/>
  <Override PartName="/ppt/ink/ink7.xml" ContentType="application/inkml+xml"/>
  <Override PartName="/ppt/notesSlides/notesSlide17.xml" ContentType="application/vnd.openxmlformats-officedocument.presentationml.notesSlide+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6" r:id="rId3"/>
    <p:sldId id="257" r:id="rId4"/>
    <p:sldId id="258" r:id="rId5"/>
    <p:sldId id="268" r:id="rId6"/>
    <p:sldId id="260" r:id="rId7"/>
    <p:sldId id="273" r:id="rId8"/>
    <p:sldId id="261" r:id="rId9"/>
    <p:sldId id="276" r:id="rId10"/>
    <p:sldId id="263" r:id="rId11"/>
    <p:sldId id="277" r:id="rId12"/>
    <p:sldId id="278" r:id="rId13"/>
    <p:sldId id="269" r:id="rId14"/>
    <p:sldId id="270" r:id="rId15"/>
    <p:sldId id="272" r:id="rId16"/>
    <p:sldId id="271" r:id="rId17"/>
    <p:sldId id="275"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4:03:05.00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4:03:05.00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4:03:05.00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4:03:05.00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4:03:05.00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4:03:05.00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4:03:05.00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4:03:05.00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26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176483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49317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169626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51345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68200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348015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98242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492112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771591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849795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63137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txBody>
          <a:bodyPr/>
          <a:lstStyle/>
          <a:p>
            <a:r>
              <a:rPr lang="en-IN" dirty="0"/>
              <a:t> </a:t>
            </a:r>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498662" y="490652"/>
            <a:ext cx="7686333" cy="2768169"/>
          </a:xfrm>
          <a:prstGeom prst="rect">
            <a:avLst/>
          </a:prstGeom>
          <a:noFill/>
          <a:ln/>
        </p:spPr>
        <p:txBody>
          <a:bodyPr wrap="square" rtlCol="0" anchor="t"/>
          <a:lstStyle/>
          <a:p>
            <a:pPr marL="0" indent="0">
              <a:lnSpc>
                <a:spcPts val="7545"/>
              </a:lnSpc>
              <a:buNone/>
            </a:pPr>
            <a:r>
              <a:rPr lang="en-US" sz="6600" dirty="0">
                <a:solidFill>
                  <a:srgbClr val="FFD9BE"/>
                </a:solidFill>
                <a:latin typeface="Times New Roman" panose="02020603050405020304" pitchFamily="18" charset="0"/>
                <a:ea typeface="Quattrocento" pitchFamily="34" charset="-122"/>
                <a:cs typeface="Times New Roman" panose="02020603050405020304" pitchFamily="18" charset="0"/>
              </a:rPr>
              <a:t>ARDUINO-BASED WATER QUALITY SURVEILLANCE</a:t>
            </a:r>
            <a:endParaRPr lang="en-US" sz="4000" dirty="0">
              <a:solidFill>
                <a:srgbClr val="FFD9BE"/>
              </a:solidFill>
              <a:latin typeface="Times New Roman" panose="02020603050405020304" pitchFamily="18" charset="0"/>
              <a:ea typeface="Quattrocento" pitchFamily="34" charset="-122"/>
              <a:cs typeface="Times New Roman" panose="02020603050405020304" pitchFamily="18" charset="0"/>
            </a:endParaRPr>
          </a:p>
          <a:p>
            <a:pPr marL="0" indent="0">
              <a:lnSpc>
                <a:spcPts val="7545"/>
              </a:lnSpc>
              <a:buNone/>
            </a:pPr>
            <a:endParaRPr lang="en-US" sz="4000" dirty="0">
              <a:solidFill>
                <a:srgbClr val="FFD9BE"/>
              </a:solidFill>
              <a:latin typeface="Times New Roman" panose="02020603050405020304" pitchFamily="18" charset="0"/>
              <a:ea typeface="Quattrocento" pitchFamily="34" charset="-122"/>
              <a:cs typeface="Times New Roman" panose="02020603050405020304" pitchFamily="18" charset="0"/>
            </a:endParaRPr>
          </a:p>
          <a:p>
            <a:pPr marL="0" indent="0">
              <a:lnSpc>
                <a:spcPts val="7545"/>
              </a:lnSpc>
              <a:buNone/>
            </a:pPr>
            <a:r>
              <a:rPr lang="en-US" sz="4000" dirty="0">
                <a:solidFill>
                  <a:srgbClr val="FFD9BE"/>
                </a:solidFill>
                <a:latin typeface="Times New Roman" panose="02020603050405020304" pitchFamily="18" charset="0"/>
                <a:ea typeface="Quattrocento" pitchFamily="34" charset="-122"/>
                <a:cs typeface="Times New Roman" panose="02020603050405020304" pitchFamily="18" charset="0"/>
              </a:rPr>
              <a:t>Team numbers :</a:t>
            </a:r>
          </a:p>
          <a:p>
            <a:pPr marL="0" indent="0">
              <a:lnSpc>
                <a:spcPct val="150000"/>
              </a:lnSpc>
              <a:buNone/>
            </a:pPr>
            <a:r>
              <a:rPr lang="en-US" sz="3200" dirty="0">
                <a:solidFill>
                  <a:srgbClr val="FFD9BE"/>
                </a:solidFill>
                <a:latin typeface="Times New Roman" panose="02020603050405020304" pitchFamily="18" charset="0"/>
                <a:cs typeface="Times New Roman" panose="02020603050405020304" pitchFamily="18" charset="0"/>
              </a:rPr>
              <a:t>SURENDHAR  S         -   210701271</a:t>
            </a:r>
          </a:p>
          <a:p>
            <a:pPr marL="0" indent="0">
              <a:lnSpc>
                <a:spcPct val="150000"/>
              </a:lnSpc>
              <a:buNone/>
            </a:pPr>
            <a:r>
              <a:rPr lang="en-US" sz="3200" dirty="0">
                <a:solidFill>
                  <a:srgbClr val="FFD9BE"/>
                </a:solidFill>
                <a:latin typeface="Times New Roman" panose="02020603050405020304" pitchFamily="18" charset="0"/>
                <a:cs typeface="Times New Roman" panose="02020603050405020304" pitchFamily="18" charset="0"/>
              </a:rPr>
              <a:t>TARUNVISHAAL L   -   210701285</a:t>
            </a:r>
          </a:p>
          <a:p>
            <a:pPr marL="0" indent="0">
              <a:lnSpc>
                <a:spcPct val="150000"/>
              </a:lnSpc>
              <a:buNone/>
            </a:pPr>
            <a:r>
              <a:rPr lang="en-US" sz="3200" dirty="0">
                <a:solidFill>
                  <a:srgbClr val="FFD9BE"/>
                </a:solidFill>
                <a:latin typeface="Times New Roman" panose="02020603050405020304" pitchFamily="18" charset="0"/>
                <a:cs typeface="Times New Roman" panose="02020603050405020304" pitchFamily="18" charset="0"/>
              </a:rPr>
              <a:t>SRI SAI B                    -   210701258</a:t>
            </a:r>
            <a:endParaRPr lang="en-US" sz="3200" dirty="0">
              <a:latin typeface="Times New Roman" panose="02020603050405020304" pitchFamily="18" charset="0"/>
              <a:cs typeface="Times New Roman" panose="02020603050405020304" pitchFamily="18" charset="0"/>
            </a:endParaRPr>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605355" y="685800"/>
            <a:ext cx="7298013" cy="1696642"/>
          </a:xfrm>
          <a:prstGeom prst="rect">
            <a:avLst/>
          </a:prstGeom>
          <a:noFill/>
          <a:ln/>
        </p:spPr>
        <p:txBody>
          <a:bodyPr wrap="none" rtlCol="0" anchor="t"/>
          <a:lstStyle/>
          <a:p>
            <a:pPr marL="0" indent="0">
              <a:lnSpc>
                <a:spcPts val="5468"/>
              </a:lnSpc>
              <a:buNone/>
            </a:pPr>
            <a:r>
              <a:rPr lang="en-US" sz="5400" dirty="0">
                <a:solidFill>
                  <a:srgbClr val="FFD9BE"/>
                </a:solidFill>
                <a:latin typeface="Times New Roman" panose="02020603050405020304" pitchFamily="18" charset="0"/>
                <a:ea typeface="Quattrocento" pitchFamily="34" charset="-122"/>
                <a:cs typeface="Times New Roman" panose="02020603050405020304" pitchFamily="18" charset="0"/>
              </a:rPr>
              <a:t>EXISTING SYSTEM</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1021080" y="1767840"/>
            <a:ext cx="8046720" cy="4358639"/>
          </a:xfrm>
          <a:prstGeom prst="rect">
            <a:avLst/>
          </a:prstGeom>
          <a:noFill/>
          <a:ln/>
        </p:spPr>
        <p:txBody>
          <a:bodyPr wrap="square" rtlCol="0" anchor="t"/>
          <a:lstStyle/>
          <a:p>
            <a:pPr marL="0" indent="0" algn="just">
              <a:lnSpc>
                <a:spcPct val="150000"/>
              </a:lnSpc>
              <a:buNone/>
            </a:pPr>
            <a:r>
              <a:rPr lang="en-US" sz="2800" dirty="0">
                <a:solidFill>
                  <a:srgbClr val="F9EEE7"/>
                </a:solidFill>
                <a:latin typeface="Times New Roman" panose="02020603050405020304" pitchFamily="18" charset="0"/>
                <a:ea typeface="Quattrocento" pitchFamily="34" charset="-122"/>
                <a:cs typeface="Times New Roman" panose="02020603050405020304" pitchFamily="18" charset="0"/>
              </a:rPr>
              <a:t>Traditional water quality monitoring systems have relied on manual sampling and laboratory analysis, which can be time-consuming, costly, and provide limited real-time insights. These legacy approaches often struggle to keep pace with the dynamic nature of modern water resources, hindering timely detection and response to water quality issues.</a:t>
            </a:r>
            <a:endParaRPr lang="en-US" sz="28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9483525" y="2087881"/>
            <a:ext cx="4267200" cy="4511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13747" y="304558"/>
            <a:ext cx="13640428" cy="868089"/>
          </a:xfrm>
          <a:prstGeom prst="rect">
            <a:avLst/>
          </a:prstGeom>
          <a:noFill/>
          <a:ln/>
        </p:spPr>
        <p:txBody>
          <a:bodyPr wrap="none" rtlCol="0" anchor="t"/>
          <a:lstStyle/>
          <a:p>
            <a:pPr marL="0" indent="0">
              <a:lnSpc>
                <a:spcPts val="5468"/>
              </a:lnSpc>
              <a:buNone/>
            </a:pPr>
            <a:r>
              <a:rPr lang="en-US" sz="5400" dirty="0">
                <a:solidFill>
                  <a:srgbClr val="FFD9BE"/>
                </a:solidFill>
                <a:latin typeface="Times New Roman" panose="02020603050405020304" pitchFamily="18" charset="0"/>
                <a:cs typeface="Times New Roman" panose="02020603050405020304" pitchFamily="18" charset="0"/>
              </a:rPr>
              <a:t>  PROPOSED SOLUTION</a:t>
            </a:r>
          </a:p>
          <a:p>
            <a:pPr marL="0" indent="0" algn="just">
              <a:lnSpc>
                <a:spcPts val="5468"/>
              </a:lnSpc>
              <a:buNone/>
            </a:pPr>
            <a:r>
              <a:rPr lang="en-US" sz="2800" b="0" i="0" dirty="0">
                <a:solidFill>
                  <a:schemeClr val="bg1"/>
                </a:solidFill>
                <a:effectLst/>
                <a:latin typeface="Times New Roman" panose="02020603050405020304" pitchFamily="18" charset="0"/>
                <a:cs typeface="Times New Roman" panose="02020603050405020304" pitchFamily="18" charset="0"/>
              </a:rPr>
              <a:t> </a:t>
            </a:r>
            <a:endParaRPr lang="en-US" sz="1000" dirty="0">
              <a:solidFill>
                <a:srgbClr val="FFD9BE"/>
              </a:solidFill>
              <a:latin typeface="Times New Roman" panose="02020603050405020304" pitchFamily="18" charset="0"/>
              <a:cs typeface="Times New Roman" panose="02020603050405020304" pitchFamily="18" charset="0"/>
            </a:endParaRPr>
          </a:p>
        </p:txBody>
      </p:sp>
      <p:sp>
        <p:nvSpPr>
          <p:cNvPr id="5" name="Text 3"/>
          <p:cNvSpPr/>
          <p:nvPr/>
        </p:nvSpPr>
        <p:spPr>
          <a:xfrm>
            <a:off x="1386840" y="1767840"/>
            <a:ext cx="10895052" cy="4870966"/>
          </a:xfrm>
          <a:prstGeom prst="rect">
            <a:avLst/>
          </a:prstGeom>
          <a:noFill/>
          <a:ln/>
        </p:spPr>
        <p:txBody>
          <a:bodyPr wrap="square" rtlCol="0" anchor="t"/>
          <a:lstStyle/>
          <a:p>
            <a:pPr algn="just">
              <a:lnSpc>
                <a:spcPts val="2799"/>
              </a:lnSpc>
              <a:buSzPct val="100000"/>
            </a:pPr>
            <a:endParaRPr lang="en-US" sz="2400" dirty="0"/>
          </a:p>
        </p:txBody>
      </p:sp>
      <p:sp>
        <p:nvSpPr>
          <p:cNvPr id="6" name="Text 4"/>
          <p:cNvSpPr/>
          <p:nvPr/>
        </p:nvSpPr>
        <p:spPr>
          <a:xfrm>
            <a:off x="1386840" y="2737962"/>
            <a:ext cx="10895052" cy="1501974"/>
          </a:xfrm>
          <a:prstGeom prst="rect">
            <a:avLst/>
          </a:prstGeom>
          <a:noFill/>
          <a:ln/>
        </p:spPr>
        <p:txBody>
          <a:bodyPr wrap="square" rtlCol="0" anchor="t"/>
          <a:lstStyle/>
          <a:p>
            <a:pPr marL="342900" indent="-342900" algn="l">
              <a:lnSpc>
                <a:spcPts val="2799"/>
              </a:lnSpc>
              <a:buSzPct val="100000"/>
              <a:buFont typeface="+mj-lt"/>
              <a:buAutoNum type="arabicPeriod" startAt="2"/>
            </a:pPr>
            <a:endParaRPr lang="en-US" sz="2000" dirty="0">
              <a:solidFill>
                <a:srgbClr val="F9EEE7"/>
              </a:solidFill>
              <a:latin typeface="Quattrocento" pitchFamily="34" charset="0"/>
              <a:ea typeface="Quattrocento" pitchFamily="34" charset="-122"/>
              <a:cs typeface="Quattrocento" pitchFamily="34" charset="-120"/>
            </a:endParaRPr>
          </a:p>
          <a:p>
            <a:pPr algn="just">
              <a:lnSpc>
                <a:spcPts val="2799"/>
              </a:lnSpc>
              <a:buSzPct val="100000"/>
            </a:pPr>
            <a:endParaRPr lang="en-US" sz="2400" dirty="0"/>
          </a:p>
        </p:txBody>
      </p:sp>
      <p:sp>
        <p:nvSpPr>
          <p:cNvPr id="7" name="Text 5"/>
          <p:cNvSpPr/>
          <p:nvPr/>
        </p:nvSpPr>
        <p:spPr>
          <a:xfrm>
            <a:off x="1386840" y="3688081"/>
            <a:ext cx="10895052" cy="1351478"/>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8" name="Text 6"/>
          <p:cNvSpPr/>
          <p:nvPr/>
        </p:nvSpPr>
        <p:spPr>
          <a:xfrm>
            <a:off x="1386840" y="4835129"/>
            <a:ext cx="10895052" cy="1004054"/>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9" name="Text 7"/>
          <p:cNvSpPr/>
          <p:nvPr/>
        </p:nvSpPr>
        <p:spPr>
          <a:xfrm>
            <a:off x="1386840" y="6090166"/>
            <a:ext cx="10895052" cy="548640"/>
          </a:xfrm>
          <a:prstGeom prst="rect">
            <a:avLst/>
          </a:prstGeom>
          <a:noFill/>
          <a:ln/>
        </p:spPr>
        <p:txBody>
          <a:bodyPr wrap="square" rtlCol="0" anchor="t"/>
          <a:lstStyle/>
          <a:p>
            <a:pPr algn="l">
              <a:lnSpc>
                <a:spcPts val="2799"/>
              </a:lnSpc>
              <a:buSzPct val="100000"/>
            </a:pPr>
            <a:endParaRPr lang="en-US" sz="24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2F3B44B-77D0-CB65-EEF0-784AECF4FF0A}"/>
                  </a:ext>
                </a:extLst>
              </p14:cNvPr>
              <p14:cNvContentPartPr/>
              <p14:nvPr/>
            </p14:nvContentPartPr>
            <p14:xfrm>
              <a:off x="4191240" y="7513320"/>
              <a:ext cx="360" cy="360"/>
            </p14:xfrm>
          </p:contentPart>
        </mc:Choice>
        <mc:Fallback xmlns="">
          <p:pic>
            <p:nvPicPr>
              <p:cNvPr id="10" name="Ink 9">
                <a:extLst>
                  <a:ext uri="{FF2B5EF4-FFF2-40B4-BE49-F238E27FC236}">
                    <a16:creationId xmlns:a16="http://schemas.microsoft.com/office/drawing/2014/main" id="{92F3B44B-77D0-CB65-EEF0-784AECF4FF0A}"/>
                  </a:ext>
                </a:extLst>
              </p:cNvPr>
              <p:cNvPicPr/>
              <p:nvPr/>
            </p:nvPicPr>
            <p:blipFill>
              <a:blip r:embed="rId4"/>
              <a:stretch>
                <a:fillRect/>
              </a:stretch>
            </p:blipFill>
            <p:spPr>
              <a:xfrm>
                <a:off x="4185120" y="7507200"/>
                <a:ext cx="12600" cy="12600"/>
              </a:xfrm>
              <a:prstGeom prst="rect">
                <a:avLst/>
              </a:prstGeom>
            </p:spPr>
          </p:pic>
        </mc:Fallback>
      </mc:AlternateContent>
      <p:sp>
        <p:nvSpPr>
          <p:cNvPr id="11" name="TextBox 10">
            <a:extLst>
              <a:ext uri="{FF2B5EF4-FFF2-40B4-BE49-F238E27FC236}">
                <a16:creationId xmlns:a16="http://schemas.microsoft.com/office/drawing/2014/main" id="{F7D8C24C-7B04-6B2D-220B-47EB0E2EE2C9}"/>
              </a:ext>
            </a:extLst>
          </p:cNvPr>
          <p:cNvSpPr txBox="1"/>
          <p:nvPr/>
        </p:nvSpPr>
        <p:spPr>
          <a:xfrm>
            <a:off x="432904" y="1522039"/>
            <a:ext cx="13202113" cy="5185522"/>
          </a:xfrm>
          <a:prstGeom prst="rect">
            <a:avLst/>
          </a:prstGeom>
          <a:noFill/>
        </p:spPr>
        <p:txBody>
          <a:bodyPr wrap="square" rtlCol="0">
            <a:spAutoFit/>
          </a:bodyPr>
          <a:lstStyle/>
          <a:p>
            <a:pPr algn="just">
              <a:lnSpc>
                <a:spcPct val="150000"/>
              </a:lnSpc>
            </a:pPr>
            <a:r>
              <a:rPr lang="en-US" sz="2800" b="0" i="0" dirty="0">
                <a:solidFill>
                  <a:schemeClr val="bg1"/>
                </a:solidFill>
                <a:effectLst/>
                <a:latin typeface="Times New Roman" panose="02020603050405020304" pitchFamily="18" charset="0"/>
                <a:cs typeface="Times New Roman" panose="02020603050405020304" pitchFamily="18" charset="0"/>
              </a:rPr>
              <a:t>Our proposed system for water quality detection utilizes a turbidity sensor interfaced with a microcontroller to measure water clarity. The sensor data is processed and analyzed by the microcontroller, which then logs the information and communicates it wirelessly to a central server or user interface for real-time monitoring. A calibration mechanism ensures measurement accuracy, while a protective enclosure safeguards the system's components from environmental factors. This system enables continuous monitoring of water quality parameters, facilitating informed decision-making and timely interventions for environmental management and public health protection.</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620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13747" y="304558"/>
            <a:ext cx="13640428" cy="868089"/>
          </a:xfrm>
          <a:prstGeom prst="rect">
            <a:avLst/>
          </a:prstGeom>
          <a:noFill/>
          <a:ln/>
        </p:spPr>
        <p:txBody>
          <a:bodyPr wrap="none" rtlCol="0" anchor="t"/>
          <a:lstStyle/>
          <a:p>
            <a:pPr marL="0" indent="0">
              <a:lnSpc>
                <a:spcPts val="5468"/>
              </a:lnSpc>
              <a:buNone/>
            </a:pPr>
            <a:r>
              <a:rPr lang="en-US" sz="5400" dirty="0">
                <a:solidFill>
                  <a:srgbClr val="FFD9BE"/>
                </a:solidFill>
                <a:latin typeface="Times New Roman" panose="02020603050405020304" pitchFamily="18" charset="0"/>
                <a:cs typeface="Times New Roman" panose="02020603050405020304" pitchFamily="18" charset="0"/>
              </a:rPr>
              <a:t> MODULES</a:t>
            </a:r>
          </a:p>
          <a:p>
            <a:pPr marL="0" indent="0" algn="just">
              <a:lnSpc>
                <a:spcPts val="5468"/>
              </a:lnSpc>
              <a:buNone/>
            </a:pPr>
            <a:r>
              <a:rPr lang="en-US" sz="2800" b="0" i="0" dirty="0">
                <a:solidFill>
                  <a:schemeClr val="bg1"/>
                </a:solidFill>
                <a:effectLst/>
                <a:latin typeface="Times New Roman" panose="02020603050405020304" pitchFamily="18" charset="0"/>
                <a:cs typeface="Times New Roman" panose="02020603050405020304" pitchFamily="18" charset="0"/>
              </a:rPr>
              <a:t> </a:t>
            </a:r>
            <a:endParaRPr lang="en-US" sz="1000" dirty="0">
              <a:solidFill>
                <a:srgbClr val="FFD9BE"/>
              </a:solidFill>
              <a:latin typeface="Times New Roman" panose="02020603050405020304" pitchFamily="18" charset="0"/>
              <a:cs typeface="Times New Roman" panose="02020603050405020304" pitchFamily="18" charset="0"/>
            </a:endParaRPr>
          </a:p>
        </p:txBody>
      </p:sp>
      <p:sp>
        <p:nvSpPr>
          <p:cNvPr id="5" name="Text 3"/>
          <p:cNvSpPr/>
          <p:nvPr/>
        </p:nvSpPr>
        <p:spPr>
          <a:xfrm>
            <a:off x="1386840" y="1767840"/>
            <a:ext cx="10895052" cy="4870966"/>
          </a:xfrm>
          <a:prstGeom prst="rect">
            <a:avLst/>
          </a:prstGeom>
          <a:noFill/>
          <a:ln/>
        </p:spPr>
        <p:txBody>
          <a:bodyPr wrap="square" rtlCol="0" anchor="t"/>
          <a:lstStyle/>
          <a:p>
            <a:pPr algn="just">
              <a:lnSpc>
                <a:spcPts val="2799"/>
              </a:lnSpc>
              <a:buSzPct val="100000"/>
            </a:pPr>
            <a:endParaRPr lang="en-US" sz="2400" dirty="0"/>
          </a:p>
        </p:txBody>
      </p:sp>
      <p:sp>
        <p:nvSpPr>
          <p:cNvPr id="6" name="Text 4"/>
          <p:cNvSpPr/>
          <p:nvPr/>
        </p:nvSpPr>
        <p:spPr>
          <a:xfrm>
            <a:off x="1386840" y="2737962"/>
            <a:ext cx="10895052" cy="1501974"/>
          </a:xfrm>
          <a:prstGeom prst="rect">
            <a:avLst/>
          </a:prstGeom>
          <a:noFill/>
          <a:ln/>
        </p:spPr>
        <p:txBody>
          <a:bodyPr wrap="square" rtlCol="0" anchor="t"/>
          <a:lstStyle/>
          <a:p>
            <a:pPr marL="342900" indent="-342900" algn="l">
              <a:lnSpc>
                <a:spcPts val="2799"/>
              </a:lnSpc>
              <a:buSzPct val="100000"/>
              <a:buFont typeface="+mj-lt"/>
              <a:buAutoNum type="arabicPeriod" startAt="2"/>
            </a:pPr>
            <a:endParaRPr lang="en-US" sz="2000" dirty="0">
              <a:solidFill>
                <a:srgbClr val="F9EEE7"/>
              </a:solidFill>
              <a:latin typeface="Quattrocento" pitchFamily="34" charset="0"/>
              <a:ea typeface="Quattrocento" pitchFamily="34" charset="-122"/>
              <a:cs typeface="Quattrocento" pitchFamily="34" charset="-120"/>
            </a:endParaRPr>
          </a:p>
          <a:p>
            <a:pPr algn="just">
              <a:lnSpc>
                <a:spcPts val="2799"/>
              </a:lnSpc>
              <a:buSzPct val="100000"/>
            </a:pPr>
            <a:endParaRPr lang="en-US" sz="2400" dirty="0"/>
          </a:p>
        </p:txBody>
      </p:sp>
      <p:sp>
        <p:nvSpPr>
          <p:cNvPr id="7" name="Text 5"/>
          <p:cNvSpPr/>
          <p:nvPr/>
        </p:nvSpPr>
        <p:spPr>
          <a:xfrm>
            <a:off x="1386840" y="3688081"/>
            <a:ext cx="10895052" cy="1351478"/>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8" name="Text 6"/>
          <p:cNvSpPr/>
          <p:nvPr/>
        </p:nvSpPr>
        <p:spPr>
          <a:xfrm>
            <a:off x="1386840" y="4835129"/>
            <a:ext cx="10895052" cy="1004054"/>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9" name="Text 7"/>
          <p:cNvSpPr/>
          <p:nvPr/>
        </p:nvSpPr>
        <p:spPr>
          <a:xfrm>
            <a:off x="1386840" y="6090166"/>
            <a:ext cx="10895052" cy="548640"/>
          </a:xfrm>
          <a:prstGeom prst="rect">
            <a:avLst/>
          </a:prstGeom>
          <a:noFill/>
          <a:ln/>
        </p:spPr>
        <p:txBody>
          <a:bodyPr wrap="square" rtlCol="0" anchor="t"/>
          <a:lstStyle/>
          <a:p>
            <a:pPr algn="l">
              <a:lnSpc>
                <a:spcPts val="2799"/>
              </a:lnSpc>
              <a:buSzPct val="100000"/>
            </a:pPr>
            <a:endParaRPr lang="en-US" sz="24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2F3B44B-77D0-CB65-EEF0-784AECF4FF0A}"/>
                  </a:ext>
                </a:extLst>
              </p14:cNvPr>
              <p14:cNvContentPartPr/>
              <p14:nvPr/>
            </p14:nvContentPartPr>
            <p14:xfrm>
              <a:off x="4191240" y="7513320"/>
              <a:ext cx="360" cy="360"/>
            </p14:xfrm>
          </p:contentPart>
        </mc:Choice>
        <mc:Fallback xmlns="">
          <p:pic>
            <p:nvPicPr>
              <p:cNvPr id="10" name="Ink 9">
                <a:extLst>
                  <a:ext uri="{FF2B5EF4-FFF2-40B4-BE49-F238E27FC236}">
                    <a16:creationId xmlns:a16="http://schemas.microsoft.com/office/drawing/2014/main" id="{92F3B44B-77D0-CB65-EEF0-784AECF4FF0A}"/>
                  </a:ext>
                </a:extLst>
              </p:cNvPr>
              <p:cNvPicPr/>
              <p:nvPr/>
            </p:nvPicPr>
            <p:blipFill>
              <a:blip r:embed="rId4"/>
              <a:stretch>
                <a:fillRect/>
              </a:stretch>
            </p:blipFill>
            <p:spPr>
              <a:xfrm>
                <a:off x="4185120" y="7507200"/>
                <a:ext cx="12600" cy="12600"/>
              </a:xfrm>
              <a:prstGeom prst="rect">
                <a:avLst/>
              </a:prstGeom>
            </p:spPr>
          </p:pic>
        </mc:Fallback>
      </mc:AlternateContent>
      <p:sp>
        <p:nvSpPr>
          <p:cNvPr id="11" name="TextBox 10">
            <a:extLst>
              <a:ext uri="{FF2B5EF4-FFF2-40B4-BE49-F238E27FC236}">
                <a16:creationId xmlns:a16="http://schemas.microsoft.com/office/drawing/2014/main" id="{F7D8C24C-7B04-6B2D-220B-47EB0E2EE2C9}"/>
              </a:ext>
            </a:extLst>
          </p:cNvPr>
          <p:cNvSpPr txBox="1"/>
          <p:nvPr/>
        </p:nvSpPr>
        <p:spPr>
          <a:xfrm>
            <a:off x="432904" y="1522039"/>
            <a:ext cx="13202113" cy="5713872"/>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en-US" sz="3000" dirty="0">
                <a:solidFill>
                  <a:schemeClr val="bg1"/>
                </a:solidFill>
                <a:effectLst/>
                <a:latin typeface="Times New Roman" panose="02020603050405020304" pitchFamily="18" charset="0"/>
                <a:ea typeface="Times New Roman" panose="02020603050405020304" pitchFamily="18" charset="0"/>
              </a:rPr>
              <a:t>Arduino </a:t>
            </a:r>
            <a:endParaRPr lang="en-IN" sz="3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000" dirty="0">
                <a:solidFill>
                  <a:schemeClr val="bg1"/>
                </a:solidFill>
                <a:effectLst/>
                <a:latin typeface="Times New Roman" panose="02020603050405020304" pitchFamily="18" charset="0"/>
                <a:ea typeface="Times New Roman" panose="02020603050405020304" pitchFamily="18" charset="0"/>
              </a:rPr>
              <a:t>Bread Board</a:t>
            </a:r>
            <a:endParaRPr lang="en-IN" sz="3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000" dirty="0">
                <a:solidFill>
                  <a:schemeClr val="bg1"/>
                </a:solidFill>
                <a:effectLst/>
                <a:latin typeface="Times New Roman" panose="02020603050405020304" pitchFamily="18" charset="0"/>
                <a:ea typeface="Times New Roman" panose="02020603050405020304" pitchFamily="18" charset="0"/>
              </a:rPr>
              <a:t>Turbidity sensor</a:t>
            </a:r>
            <a:endParaRPr lang="en-IN" sz="3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000" dirty="0">
                <a:solidFill>
                  <a:schemeClr val="bg1"/>
                </a:solidFill>
                <a:effectLst/>
                <a:latin typeface="Times New Roman" panose="02020603050405020304" pitchFamily="18" charset="0"/>
                <a:ea typeface="Times New Roman" panose="02020603050405020304" pitchFamily="18" charset="0"/>
              </a:rPr>
              <a:t>I2C sensor module</a:t>
            </a:r>
            <a:endParaRPr lang="en-IN" sz="3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000" dirty="0">
                <a:solidFill>
                  <a:schemeClr val="bg1"/>
                </a:solidFill>
                <a:effectLst/>
                <a:latin typeface="Times New Roman" panose="02020603050405020304" pitchFamily="18" charset="0"/>
                <a:ea typeface="Times New Roman" panose="02020603050405020304" pitchFamily="18" charset="0"/>
              </a:rPr>
              <a:t>LCD Display</a:t>
            </a:r>
            <a:endParaRPr lang="en-IN" sz="3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3000" dirty="0">
                <a:solidFill>
                  <a:schemeClr val="bg1"/>
                </a:solidFill>
                <a:effectLst/>
                <a:latin typeface="Times New Roman" panose="02020603050405020304" pitchFamily="18" charset="0"/>
                <a:ea typeface="Times New Roman" panose="02020603050405020304" pitchFamily="18" charset="0"/>
              </a:rPr>
              <a:t>Jumper wires</a:t>
            </a:r>
            <a:endParaRPr lang="en-IN" sz="3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1600"/>
              </a:spcAft>
              <a:buFont typeface="Symbol" panose="05050102010706020507" pitchFamily="18" charset="2"/>
              <a:buChar char=""/>
            </a:pPr>
            <a:r>
              <a:rPr lang="en-US" sz="3000" dirty="0">
                <a:solidFill>
                  <a:schemeClr val="bg1"/>
                </a:solidFill>
                <a:effectLst/>
                <a:latin typeface="Times New Roman" panose="02020603050405020304" pitchFamily="18" charset="0"/>
                <a:ea typeface="Times New Roman" panose="02020603050405020304" pitchFamily="18" charset="0"/>
              </a:rPr>
              <a:t>RGB LED</a:t>
            </a:r>
            <a:endParaRPr lang="en-IN" sz="3000"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512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914400" y="624840"/>
            <a:ext cx="12935415" cy="6888840"/>
          </a:xfrm>
          <a:prstGeom prst="rect">
            <a:avLst/>
          </a:prstGeom>
          <a:noFill/>
          <a:ln/>
        </p:spPr>
        <p:txBody>
          <a:bodyPr wrap="none" rtlCol="0" anchor="t"/>
          <a:lstStyle/>
          <a:p>
            <a:pPr marL="0" indent="0">
              <a:lnSpc>
                <a:spcPts val="5468"/>
              </a:lnSpc>
              <a:buNone/>
            </a:pPr>
            <a:r>
              <a:rPr lang="en-US" sz="5400" dirty="0">
                <a:solidFill>
                  <a:srgbClr val="FFD9BE"/>
                </a:solidFill>
                <a:latin typeface="Quattrocento" pitchFamily="34" charset="0"/>
                <a:ea typeface="Quattrocento" pitchFamily="34" charset="-122"/>
                <a:cs typeface="Quattrocento" pitchFamily="34" charset="-120"/>
              </a:rPr>
              <a:t>SYSTEM ARICHTECTURE</a:t>
            </a:r>
          </a:p>
          <a:p>
            <a:pPr marL="0" indent="0">
              <a:lnSpc>
                <a:spcPts val="5468"/>
              </a:lnSpc>
              <a:buNone/>
            </a:pPr>
            <a:endParaRPr lang="en-US" sz="5400" dirty="0"/>
          </a:p>
        </p:txBody>
      </p:sp>
      <p:sp>
        <p:nvSpPr>
          <p:cNvPr id="5" name="Text 3"/>
          <p:cNvSpPr/>
          <p:nvPr/>
        </p:nvSpPr>
        <p:spPr>
          <a:xfrm>
            <a:off x="1386840" y="1767840"/>
            <a:ext cx="10895052" cy="4870966"/>
          </a:xfrm>
          <a:prstGeom prst="rect">
            <a:avLst/>
          </a:prstGeom>
          <a:noFill/>
          <a:ln/>
        </p:spPr>
        <p:txBody>
          <a:bodyPr wrap="square" rtlCol="0" anchor="t"/>
          <a:lstStyle/>
          <a:p>
            <a:pPr algn="just">
              <a:lnSpc>
                <a:spcPts val="2799"/>
              </a:lnSpc>
              <a:buSzPct val="100000"/>
            </a:pPr>
            <a:endParaRPr lang="en-US" sz="2400" dirty="0"/>
          </a:p>
        </p:txBody>
      </p:sp>
      <p:sp>
        <p:nvSpPr>
          <p:cNvPr id="6" name="Text 4"/>
          <p:cNvSpPr/>
          <p:nvPr/>
        </p:nvSpPr>
        <p:spPr>
          <a:xfrm>
            <a:off x="1386840" y="2737962"/>
            <a:ext cx="10895052" cy="1501974"/>
          </a:xfrm>
          <a:prstGeom prst="rect">
            <a:avLst/>
          </a:prstGeom>
          <a:noFill/>
          <a:ln/>
        </p:spPr>
        <p:txBody>
          <a:bodyPr wrap="square" rtlCol="0" anchor="t"/>
          <a:lstStyle/>
          <a:p>
            <a:pPr marL="342900" indent="-342900" algn="l">
              <a:lnSpc>
                <a:spcPts val="2799"/>
              </a:lnSpc>
              <a:buSzPct val="100000"/>
              <a:buFont typeface="+mj-lt"/>
              <a:buAutoNum type="arabicPeriod" startAt="2"/>
            </a:pPr>
            <a:endParaRPr lang="en-US" sz="2000" dirty="0">
              <a:solidFill>
                <a:srgbClr val="F9EEE7"/>
              </a:solidFill>
              <a:latin typeface="Quattrocento" pitchFamily="34" charset="0"/>
              <a:ea typeface="Quattrocento" pitchFamily="34" charset="-122"/>
              <a:cs typeface="Quattrocento" pitchFamily="34" charset="-120"/>
            </a:endParaRPr>
          </a:p>
          <a:p>
            <a:pPr algn="just">
              <a:lnSpc>
                <a:spcPts val="2799"/>
              </a:lnSpc>
              <a:buSzPct val="100000"/>
            </a:pPr>
            <a:endParaRPr lang="en-US" sz="2400" dirty="0"/>
          </a:p>
        </p:txBody>
      </p:sp>
      <p:sp>
        <p:nvSpPr>
          <p:cNvPr id="7" name="Text 5"/>
          <p:cNvSpPr/>
          <p:nvPr/>
        </p:nvSpPr>
        <p:spPr>
          <a:xfrm>
            <a:off x="1386840" y="3688081"/>
            <a:ext cx="10895052" cy="1351478"/>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8" name="Text 6"/>
          <p:cNvSpPr/>
          <p:nvPr/>
        </p:nvSpPr>
        <p:spPr>
          <a:xfrm>
            <a:off x="1386840" y="4835129"/>
            <a:ext cx="10895052" cy="1004054"/>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9" name="Text 7"/>
          <p:cNvSpPr/>
          <p:nvPr/>
        </p:nvSpPr>
        <p:spPr>
          <a:xfrm>
            <a:off x="1386840" y="6090166"/>
            <a:ext cx="10895052" cy="548640"/>
          </a:xfrm>
          <a:prstGeom prst="rect">
            <a:avLst/>
          </a:prstGeom>
          <a:noFill/>
          <a:ln/>
        </p:spPr>
        <p:txBody>
          <a:bodyPr wrap="square" rtlCol="0" anchor="t"/>
          <a:lstStyle/>
          <a:p>
            <a:pPr algn="l">
              <a:lnSpc>
                <a:spcPts val="2799"/>
              </a:lnSpc>
              <a:buSzPct val="100000"/>
            </a:pPr>
            <a:endParaRPr lang="en-US" sz="24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2F3B44B-77D0-CB65-EEF0-784AECF4FF0A}"/>
                  </a:ext>
                </a:extLst>
              </p14:cNvPr>
              <p14:cNvContentPartPr/>
              <p14:nvPr/>
            </p14:nvContentPartPr>
            <p14:xfrm>
              <a:off x="4191240" y="7513320"/>
              <a:ext cx="360" cy="360"/>
            </p14:xfrm>
          </p:contentPart>
        </mc:Choice>
        <mc:Fallback xmlns="">
          <p:pic>
            <p:nvPicPr>
              <p:cNvPr id="10" name="Ink 9">
                <a:extLst>
                  <a:ext uri="{FF2B5EF4-FFF2-40B4-BE49-F238E27FC236}">
                    <a16:creationId xmlns:a16="http://schemas.microsoft.com/office/drawing/2014/main" id="{92F3B44B-77D0-CB65-EEF0-784AECF4FF0A}"/>
                  </a:ext>
                </a:extLst>
              </p:cNvPr>
              <p:cNvPicPr/>
              <p:nvPr/>
            </p:nvPicPr>
            <p:blipFill>
              <a:blip r:embed="rId4"/>
              <a:stretch>
                <a:fillRect/>
              </a:stretch>
            </p:blipFill>
            <p:spPr>
              <a:xfrm>
                <a:off x="4185120" y="7507200"/>
                <a:ext cx="12600" cy="12600"/>
              </a:xfrm>
              <a:prstGeom prst="rect">
                <a:avLst/>
              </a:prstGeom>
            </p:spPr>
          </p:pic>
        </mc:Fallback>
      </mc:AlternateContent>
      <p:pic>
        <p:nvPicPr>
          <p:cNvPr id="11" name="Picture 10">
            <a:extLst>
              <a:ext uri="{FF2B5EF4-FFF2-40B4-BE49-F238E27FC236}">
                <a16:creationId xmlns:a16="http://schemas.microsoft.com/office/drawing/2014/main" id="{2C599E85-9244-2CDD-7834-9E21298445E4}"/>
              </a:ext>
            </a:extLst>
          </p:cNvPr>
          <p:cNvPicPr>
            <a:picLocks noChangeAspect="1"/>
          </p:cNvPicPr>
          <p:nvPr/>
        </p:nvPicPr>
        <p:blipFill rotWithShape="1">
          <a:blip r:embed="rId5">
            <a:extLst>
              <a:ext uri="{28A0092B-C50C-407E-A947-70E740481C1C}">
                <a14:useLocalDpi xmlns:a14="http://schemas.microsoft.com/office/drawing/2010/main" val="0"/>
              </a:ext>
            </a:extLst>
          </a:blip>
          <a:srcRect l="1243" t="3441" r="3217" b="71182"/>
          <a:stretch/>
        </p:blipFill>
        <p:spPr bwMode="auto">
          <a:xfrm>
            <a:off x="1583473" y="1785859"/>
            <a:ext cx="9277815" cy="51163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9108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13747" y="304558"/>
            <a:ext cx="13640428" cy="868089"/>
          </a:xfrm>
          <a:prstGeom prst="rect">
            <a:avLst/>
          </a:prstGeom>
          <a:noFill/>
          <a:ln/>
        </p:spPr>
        <p:txBody>
          <a:bodyPr wrap="none" rtlCol="0" anchor="t"/>
          <a:lstStyle/>
          <a:p>
            <a:pPr marL="0" indent="0">
              <a:lnSpc>
                <a:spcPts val="5468"/>
              </a:lnSpc>
              <a:buNone/>
            </a:pPr>
            <a:r>
              <a:rPr lang="en-US" sz="5400" dirty="0">
                <a:solidFill>
                  <a:srgbClr val="FFD9BE"/>
                </a:solidFill>
                <a:latin typeface="Times New Roman" panose="02020603050405020304" pitchFamily="18" charset="0"/>
                <a:cs typeface="Times New Roman" panose="02020603050405020304" pitchFamily="18" charset="0"/>
              </a:rPr>
              <a:t>  CONCLUSION</a:t>
            </a:r>
          </a:p>
          <a:p>
            <a:pPr marL="0" indent="0" algn="just">
              <a:lnSpc>
                <a:spcPts val="5468"/>
              </a:lnSpc>
              <a:buNone/>
            </a:pPr>
            <a:r>
              <a:rPr lang="en-US" sz="2800" b="0" i="0" dirty="0">
                <a:solidFill>
                  <a:schemeClr val="bg1"/>
                </a:solidFill>
                <a:effectLst/>
                <a:latin typeface="Times New Roman" panose="02020603050405020304" pitchFamily="18" charset="0"/>
                <a:cs typeface="Times New Roman" panose="02020603050405020304" pitchFamily="18" charset="0"/>
              </a:rPr>
              <a:t> </a:t>
            </a:r>
            <a:endParaRPr lang="en-US" sz="1000" dirty="0">
              <a:solidFill>
                <a:srgbClr val="FFD9BE"/>
              </a:solidFill>
              <a:latin typeface="Times New Roman" panose="02020603050405020304" pitchFamily="18" charset="0"/>
              <a:cs typeface="Times New Roman" panose="02020603050405020304" pitchFamily="18" charset="0"/>
            </a:endParaRPr>
          </a:p>
        </p:txBody>
      </p:sp>
      <p:sp>
        <p:nvSpPr>
          <p:cNvPr id="5" name="Text 3"/>
          <p:cNvSpPr/>
          <p:nvPr/>
        </p:nvSpPr>
        <p:spPr>
          <a:xfrm>
            <a:off x="1386840" y="1767840"/>
            <a:ext cx="10895052" cy="4870966"/>
          </a:xfrm>
          <a:prstGeom prst="rect">
            <a:avLst/>
          </a:prstGeom>
          <a:noFill/>
          <a:ln/>
        </p:spPr>
        <p:txBody>
          <a:bodyPr wrap="square" rtlCol="0" anchor="t"/>
          <a:lstStyle/>
          <a:p>
            <a:pPr algn="just">
              <a:lnSpc>
                <a:spcPts val="2799"/>
              </a:lnSpc>
              <a:buSzPct val="100000"/>
            </a:pPr>
            <a:endParaRPr lang="en-US" sz="2400" dirty="0"/>
          </a:p>
        </p:txBody>
      </p:sp>
      <p:sp>
        <p:nvSpPr>
          <p:cNvPr id="6" name="Text 4"/>
          <p:cNvSpPr/>
          <p:nvPr/>
        </p:nvSpPr>
        <p:spPr>
          <a:xfrm>
            <a:off x="1386840" y="2737962"/>
            <a:ext cx="10895052" cy="1501974"/>
          </a:xfrm>
          <a:prstGeom prst="rect">
            <a:avLst/>
          </a:prstGeom>
          <a:noFill/>
          <a:ln/>
        </p:spPr>
        <p:txBody>
          <a:bodyPr wrap="square" rtlCol="0" anchor="t"/>
          <a:lstStyle/>
          <a:p>
            <a:pPr marL="342900" indent="-342900" algn="l">
              <a:lnSpc>
                <a:spcPts val="2799"/>
              </a:lnSpc>
              <a:buSzPct val="100000"/>
              <a:buFont typeface="+mj-lt"/>
              <a:buAutoNum type="arabicPeriod" startAt="2"/>
            </a:pPr>
            <a:endParaRPr lang="en-US" sz="2000" dirty="0">
              <a:solidFill>
                <a:srgbClr val="F9EEE7"/>
              </a:solidFill>
              <a:latin typeface="Quattrocento" pitchFamily="34" charset="0"/>
              <a:ea typeface="Quattrocento" pitchFamily="34" charset="-122"/>
              <a:cs typeface="Quattrocento" pitchFamily="34" charset="-120"/>
            </a:endParaRPr>
          </a:p>
          <a:p>
            <a:pPr algn="just">
              <a:lnSpc>
                <a:spcPts val="2799"/>
              </a:lnSpc>
              <a:buSzPct val="100000"/>
            </a:pPr>
            <a:endParaRPr lang="en-US" sz="2400" dirty="0"/>
          </a:p>
        </p:txBody>
      </p:sp>
      <p:sp>
        <p:nvSpPr>
          <p:cNvPr id="7" name="Text 5"/>
          <p:cNvSpPr/>
          <p:nvPr/>
        </p:nvSpPr>
        <p:spPr>
          <a:xfrm>
            <a:off x="1386840" y="3688081"/>
            <a:ext cx="10895052" cy="1351478"/>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8" name="Text 6"/>
          <p:cNvSpPr/>
          <p:nvPr/>
        </p:nvSpPr>
        <p:spPr>
          <a:xfrm>
            <a:off x="1386840" y="4835129"/>
            <a:ext cx="10895052" cy="1004054"/>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9" name="Text 7"/>
          <p:cNvSpPr/>
          <p:nvPr/>
        </p:nvSpPr>
        <p:spPr>
          <a:xfrm>
            <a:off x="1386840" y="6090166"/>
            <a:ext cx="10895052" cy="548640"/>
          </a:xfrm>
          <a:prstGeom prst="rect">
            <a:avLst/>
          </a:prstGeom>
          <a:noFill/>
          <a:ln/>
        </p:spPr>
        <p:txBody>
          <a:bodyPr wrap="square" rtlCol="0" anchor="t"/>
          <a:lstStyle/>
          <a:p>
            <a:pPr algn="l">
              <a:lnSpc>
                <a:spcPts val="2799"/>
              </a:lnSpc>
              <a:buSzPct val="100000"/>
            </a:pPr>
            <a:endParaRPr lang="en-US" sz="24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2F3B44B-77D0-CB65-EEF0-784AECF4FF0A}"/>
                  </a:ext>
                </a:extLst>
              </p14:cNvPr>
              <p14:cNvContentPartPr/>
              <p14:nvPr/>
            </p14:nvContentPartPr>
            <p14:xfrm>
              <a:off x="4191240" y="7513320"/>
              <a:ext cx="360" cy="360"/>
            </p14:xfrm>
          </p:contentPart>
        </mc:Choice>
        <mc:Fallback xmlns="">
          <p:pic>
            <p:nvPicPr>
              <p:cNvPr id="10" name="Ink 9">
                <a:extLst>
                  <a:ext uri="{FF2B5EF4-FFF2-40B4-BE49-F238E27FC236}">
                    <a16:creationId xmlns:a16="http://schemas.microsoft.com/office/drawing/2014/main" id="{92F3B44B-77D0-CB65-EEF0-784AECF4FF0A}"/>
                  </a:ext>
                </a:extLst>
              </p:cNvPr>
              <p:cNvPicPr/>
              <p:nvPr/>
            </p:nvPicPr>
            <p:blipFill>
              <a:blip r:embed="rId4"/>
              <a:stretch>
                <a:fillRect/>
              </a:stretch>
            </p:blipFill>
            <p:spPr>
              <a:xfrm>
                <a:off x="4185120" y="7507200"/>
                <a:ext cx="12600" cy="12600"/>
              </a:xfrm>
              <a:prstGeom prst="rect">
                <a:avLst/>
              </a:prstGeom>
            </p:spPr>
          </p:pic>
        </mc:Fallback>
      </mc:AlternateContent>
      <p:sp>
        <p:nvSpPr>
          <p:cNvPr id="11" name="TextBox 10">
            <a:extLst>
              <a:ext uri="{FF2B5EF4-FFF2-40B4-BE49-F238E27FC236}">
                <a16:creationId xmlns:a16="http://schemas.microsoft.com/office/drawing/2014/main" id="{F7D8C24C-7B04-6B2D-220B-47EB0E2EE2C9}"/>
              </a:ext>
            </a:extLst>
          </p:cNvPr>
          <p:cNvSpPr txBox="1"/>
          <p:nvPr/>
        </p:nvSpPr>
        <p:spPr>
          <a:xfrm>
            <a:off x="525102" y="1180681"/>
            <a:ext cx="13202113" cy="5185522"/>
          </a:xfrm>
          <a:prstGeom prst="rect">
            <a:avLst/>
          </a:prstGeom>
          <a:noFill/>
        </p:spPr>
        <p:txBody>
          <a:bodyPr wrap="square" rtlCol="0">
            <a:spAutoFit/>
          </a:bodyPr>
          <a:lstStyle/>
          <a:p>
            <a:pPr algn="just">
              <a:lnSpc>
                <a:spcPct val="150000"/>
              </a:lnSpc>
            </a:pPr>
            <a:r>
              <a:rPr lang="en-US" sz="2800" b="0" i="0" dirty="0">
                <a:solidFill>
                  <a:schemeClr val="bg1"/>
                </a:solidFill>
                <a:effectLst/>
                <a:latin typeface="Times New Roman" panose="02020603050405020304" pitchFamily="18" charset="0"/>
                <a:cs typeface="Times New Roman" panose="02020603050405020304" pitchFamily="18" charset="0"/>
              </a:rPr>
              <a:t>The project "Water Quality Detection Using Arduino" represents a significant advancement in the realm of environmental monitoring. Through the integration of Arduino technology and specialized sensors, the system offers a practical and accessible solution for assessing water quality parameters. By providing real-time data on factors such as pH levels, turbidity, and conductivity, it empowers users to make informed decisions regarding water safety and management. This has the potential to greatly benefit both communities and ecosystems by enabling early detection of contamination and facilitating proactive measures for conservation. </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0978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792480" y="592575"/>
            <a:ext cx="10485120" cy="1175266"/>
          </a:xfrm>
          <a:prstGeom prst="rect">
            <a:avLst/>
          </a:prstGeom>
          <a:noFill/>
          <a:ln/>
        </p:spPr>
        <p:txBody>
          <a:bodyPr wrap="none" rtlCol="0" anchor="t"/>
          <a:lstStyle/>
          <a:p>
            <a:pPr marL="0" indent="0">
              <a:lnSpc>
                <a:spcPts val="5468"/>
              </a:lnSpc>
              <a:buNone/>
            </a:pPr>
            <a:r>
              <a:rPr lang="en-US" sz="5400" dirty="0">
                <a:solidFill>
                  <a:srgbClr val="FFD9BE"/>
                </a:solidFill>
                <a:latin typeface="Quattrocento" pitchFamily="34" charset="0"/>
              </a:rPr>
              <a:t>FUTURE ENHANCEMENT </a:t>
            </a:r>
          </a:p>
        </p:txBody>
      </p:sp>
      <p:sp>
        <p:nvSpPr>
          <p:cNvPr id="5" name="Text 3"/>
          <p:cNvSpPr/>
          <p:nvPr/>
        </p:nvSpPr>
        <p:spPr>
          <a:xfrm>
            <a:off x="1386840" y="1767840"/>
            <a:ext cx="10895052" cy="4870966"/>
          </a:xfrm>
          <a:prstGeom prst="rect">
            <a:avLst/>
          </a:prstGeom>
          <a:noFill/>
          <a:ln/>
        </p:spPr>
        <p:txBody>
          <a:bodyPr wrap="square" rtlCol="0" anchor="t"/>
          <a:lstStyle/>
          <a:p>
            <a:pPr algn="just">
              <a:lnSpc>
                <a:spcPts val="2799"/>
              </a:lnSpc>
              <a:buSzPct val="100000"/>
            </a:pPr>
            <a:endParaRPr lang="en-US" sz="2400" dirty="0"/>
          </a:p>
        </p:txBody>
      </p:sp>
      <p:sp>
        <p:nvSpPr>
          <p:cNvPr id="6" name="Text 4"/>
          <p:cNvSpPr/>
          <p:nvPr/>
        </p:nvSpPr>
        <p:spPr>
          <a:xfrm>
            <a:off x="1386840" y="2737962"/>
            <a:ext cx="10895052" cy="1501974"/>
          </a:xfrm>
          <a:prstGeom prst="rect">
            <a:avLst/>
          </a:prstGeom>
          <a:noFill/>
          <a:ln/>
        </p:spPr>
        <p:txBody>
          <a:bodyPr wrap="square" rtlCol="0" anchor="t"/>
          <a:lstStyle/>
          <a:p>
            <a:pPr marL="342900" indent="-342900" algn="l">
              <a:lnSpc>
                <a:spcPts val="2799"/>
              </a:lnSpc>
              <a:buSzPct val="100000"/>
              <a:buFont typeface="+mj-lt"/>
              <a:buAutoNum type="arabicPeriod" startAt="2"/>
            </a:pPr>
            <a:endParaRPr lang="en-US" sz="2000" dirty="0">
              <a:solidFill>
                <a:srgbClr val="F9EEE7"/>
              </a:solidFill>
              <a:latin typeface="Quattrocento" pitchFamily="34" charset="0"/>
              <a:ea typeface="Quattrocento" pitchFamily="34" charset="-122"/>
              <a:cs typeface="Quattrocento" pitchFamily="34" charset="-120"/>
            </a:endParaRPr>
          </a:p>
          <a:p>
            <a:pPr algn="just">
              <a:lnSpc>
                <a:spcPts val="2799"/>
              </a:lnSpc>
              <a:buSzPct val="100000"/>
            </a:pPr>
            <a:endParaRPr lang="en-US" sz="2400" dirty="0"/>
          </a:p>
        </p:txBody>
      </p:sp>
      <p:sp>
        <p:nvSpPr>
          <p:cNvPr id="7" name="Text 5"/>
          <p:cNvSpPr/>
          <p:nvPr/>
        </p:nvSpPr>
        <p:spPr>
          <a:xfrm>
            <a:off x="1386840" y="3688081"/>
            <a:ext cx="10895052" cy="1351478"/>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8" name="Text 6"/>
          <p:cNvSpPr/>
          <p:nvPr/>
        </p:nvSpPr>
        <p:spPr>
          <a:xfrm>
            <a:off x="1386840" y="4835129"/>
            <a:ext cx="10895052" cy="1004054"/>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9" name="Text 7"/>
          <p:cNvSpPr/>
          <p:nvPr/>
        </p:nvSpPr>
        <p:spPr>
          <a:xfrm>
            <a:off x="1386840" y="6090166"/>
            <a:ext cx="10895052" cy="548640"/>
          </a:xfrm>
          <a:prstGeom prst="rect">
            <a:avLst/>
          </a:prstGeom>
          <a:noFill/>
          <a:ln/>
        </p:spPr>
        <p:txBody>
          <a:bodyPr wrap="square" rtlCol="0" anchor="t"/>
          <a:lstStyle/>
          <a:p>
            <a:pPr algn="l">
              <a:lnSpc>
                <a:spcPts val="2799"/>
              </a:lnSpc>
              <a:buSzPct val="100000"/>
            </a:pPr>
            <a:endParaRPr lang="en-US" sz="24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2F3B44B-77D0-CB65-EEF0-784AECF4FF0A}"/>
                  </a:ext>
                </a:extLst>
              </p14:cNvPr>
              <p14:cNvContentPartPr/>
              <p14:nvPr/>
            </p14:nvContentPartPr>
            <p14:xfrm>
              <a:off x="4191240" y="7513320"/>
              <a:ext cx="360" cy="360"/>
            </p14:xfrm>
          </p:contentPart>
        </mc:Choice>
        <mc:Fallback xmlns="">
          <p:pic>
            <p:nvPicPr>
              <p:cNvPr id="10" name="Ink 9">
                <a:extLst>
                  <a:ext uri="{FF2B5EF4-FFF2-40B4-BE49-F238E27FC236}">
                    <a16:creationId xmlns:a16="http://schemas.microsoft.com/office/drawing/2014/main" id="{92F3B44B-77D0-CB65-EEF0-784AECF4FF0A}"/>
                  </a:ext>
                </a:extLst>
              </p:cNvPr>
              <p:cNvPicPr/>
              <p:nvPr/>
            </p:nvPicPr>
            <p:blipFill>
              <a:blip r:embed="rId4"/>
              <a:stretch>
                <a:fillRect/>
              </a:stretch>
            </p:blipFill>
            <p:spPr>
              <a:xfrm>
                <a:off x="4185120" y="7507200"/>
                <a:ext cx="12600" cy="12600"/>
              </a:xfrm>
              <a:prstGeom prst="rect">
                <a:avLst/>
              </a:prstGeom>
            </p:spPr>
          </p:pic>
        </mc:Fallback>
      </mc:AlternateContent>
      <p:sp>
        <p:nvSpPr>
          <p:cNvPr id="11" name="TextBox 10">
            <a:extLst>
              <a:ext uri="{FF2B5EF4-FFF2-40B4-BE49-F238E27FC236}">
                <a16:creationId xmlns:a16="http://schemas.microsoft.com/office/drawing/2014/main" id="{AFA3B1F4-89FC-75C3-C4CF-D891CE8994D6}"/>
              </a:ext>
            </a:extLst>
          </p:cNvPr>
          <p:cNvSpPr txBox="1"/>
          <p:nvPr/>
        </p:nvSpPr>
        <p:spPr>
          <a:xfrm>
            <a:off x="949124" y="1582551"/>
            <a:ext cx="12592176" cy="5185522"/>
          </a:xfrm>
          <a:prstGeom prst="rect">
            <a:avLst/>
          </a:prstGeom>
          <a:noFill/>
        </p:spPr>
        <p:txBody>
          <a:bodyPr wrap="square" rtlCol="0">
            <a:spAutoFit/>
          </a:bodyPr>
          <a:lstStyle/>
          <a:p>
            <a:pPr algn="just">
              <a:lnSpc>
                <a:spcPct val="150000"/>
              </a:lnSpc>
            </a:pPr>
            <a:r>
              <a:rPr lang="en-US" sz="2800" b="0" i="0" dirty="0">
                <a:solidFill>
                  <a:schemeClr val="bg1"/>
                </a:solidFill>
                <a:effectLst/>
                <a:latin typeface="Times New Roman" panose="02020603050405020304" pitchFamily="18" charset="0"/>
                <a:cs typeface="Times New Roman" panose="02020603050405020304" pitchFamily="18" charset="0"/>
              </a:rPr>
              <a:t>A potential future enhancement for the project "Water Quality Detection Using Arduino" could involve the integration of wireless communication capabilities. By incorporating technologies such as Wi-Fi or Bluetooth, the system could transmit real-time data to a central monitoring station or a mobile application. This would allow users to remotely access and analyze water quality information, enhancing convenience and accessibility. Additionally, implementing data logging functionality could enable historical tracking of water quality trends, facilitating long-term analysis and decision-making. </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2038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txBody>
          <a:bodyPr/>
          <a:lstStyle/>
          <a:p>
            <a:endParaRPr lang="en-IN" dirty="0"/>
          </a:p>
        </p:txBody>
      </p:sp>
      <p:sp>
        <p:nvSpPr>
          <p:cNvPr id="4" name="Text 2"/>
          <p:cNvSpPr/>
          <p:nvPr/>
        </p:nvSpPr>
        <p:spPr>
          <a:xfrm>
            <a:off x="665159" y="218128"/>
            <a:ext cx="10485120" cy="750088"/>
          </a:xfrm>
          <a:prstGeom prst="rect">
            <a:avLst/>
          </a:prstGeom>
          <a:noFill/>
          <a:ln/>
        </p:spPr>
        <p:txBody>
          <a:bodyPr wrap="none" rtlCol="0" anchor="t"/>
          <a:lstStyle/>
          <a:p>
            <a:pPr marL="0" indent="0">
              <a:lnSpc>
                <a:spcPts val="5468"/>
              </a:lnSpc>
              <a:buNone/>
            </a:pPr>
            <a:r>
              <a:rPr lang="en-US" sz="5400" dirty="0">
                <a:solidFill>
                  <a:srgbClr val="FFD9BE"/>
                </a:solidFill>
                <a:latin typeface="Quattrocento" pitchFamily="34" charset="0"/>
              </a:rPr>
              <a:t>REFERENCES </a:t>
            </a:r>
          </a:p>
        </p:txBody>
      </p:sp>
      <p:sp>
        <p:nvSpPr>
          <p:cNvPr id="5" name="Text 3"/>
          <p:cNvSpPr/>
          <p:nvPr/>
        </p:nvSpPr>
        <p:spPr>
          <a:xfrm>
            <a:off x="1386840" y="1767840"/>
            <a:ext cx="10895052" cy="4870966"/>
          </a:xfrm>
          <a:prstGeom prst="rect">
            <a:avLst/>
          </a:prstGeom>
          <a:noFill/>
          <a:ln/>
        </p:spPr>
        <p:txBody>
          <a:bodyPr wrap="square" rtlCol="0" anchor="t"/>
          <a:lstStyle/>
          <a:p>
            <a:pPr algn="just">
              <a:lnSpc>
                <a:spcPts val="2799"/>
              </a:lnSpc>
              <a:buSzPct val="100000"/>
            </a:pPr>
            <a:endParaRPr lang="en-US" sz="2400" dirty="0"/>
          </a:p>
        </p:txBody>
      </p:sp>
      <p:sp>
        <p:nvSpPr>
          <p:cNvPr id="6" name="Text 4"/>
          <p:cNvSpPr/>
          <p:nvPr/>
        </p:nvSpPr>
        <p:spPr>
          <a:xfrm>
            <a:off x="1386840" y="2737962"/>
            <a:ext cx="10895052" cy="1501974"/>
          </a:xfrm>
          <a:prstGeom prst="rect">
            <a:avLst/>
          </a:prstGeom>
          <a:noFill/>
          <a:ln/>
        </p:spPr>
        <p:txBody>
          <a:bodyPr wrap="square" rtlCol="0" anchor="t"/>
          <a:lstStyle/>
          <a:p>
            <a:pPr marL="342900" indent="-342900" algn="l">
              <a:lnSpc>
                <a:spcPts val="2799"/>
              </a:lnSpc>
              <a:buSzPct val="100000"/>
              <a:buFont typeface="+mj-lt"/>
              <a:buAutoNum type="arabicPeriod" startAt="2"/>
            </a:pPr>
            <a:endParaRPr lang="en-US" sz="2000" dirty="0">
              <a:solidFill>
                <a:srgbClr val="F9EEE7"/>
              </a:solidFill>
              <a:latin typeface="Quattrocento" pitchFamily="34" charset="0"/>
              <a:ea typeface="Quattrocento" pitchFamily="34" charset="-122"/>
              <a:cs typeface="Quattrocento" pitchFamily="34" charset="-120"/>
            </a:endParaRPr>
          </a:p>
          <a:p>
            <a:pPr algn="just">
              <a:lnSpc>
                <a:spcPts val="2799"/>
              </a:lnSpc>
              <a:buSzPct val="100000"/>
            </a:pPr>
            <a:endParaRPr lang="en-US" sz="2400" dirty="0"/>
          </a:p>
        </p:txBody>
      </p:sp>
      <p:sp>
        <p:nvSpPr>
          <p:cNvPr id="7" name="Text 5"/>
          <p:cNvSpPr/>
          <p:nvPr/>
        </p:nvSpPr>
        <p:spPr>
          <a:xfrm>
            <a:off x="1386840" y="3688081"/>
            <a:ext cx="10895052" cy="1351478"/>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8" name="Text 6"/>
          <p:cNvSpPr/>
          <p:nvPr/>
        </p:nvSpPr>
        <p:spPr>
          <a:xfrm>
            <a:off x="1386840" y="4835129"/>
            <a:ext cx="10895052" cy="1004054"/>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9" name="Text 7"/>
          <p:cNvSpPr/>
          <p:nvPr/>
        </p:nvSpPr>
        <p:spPr>
          <a:xfrm>
            <a:off x="1386840" y="6090166"/>
            <a:ext cx="10895052" cy="548640"/>
          </a:xfrm>
          <a:prstGeom prst="rect">
            <a:avLst/>
          </a:prstGeom>
          <a:noFill/>
          <a:ln/>
        </p:spPr>
        <p:txBody>
          <a:bodyPr wrap="square" rtlCol="0" anchor="t"/>
          <a:lstStyle/>
          <a:p>
            <a:pPr algn="l">
              <a:lnSpc>
                <a:spcPts val="2799"/>
              </a:lnSpc>
              <a:buSzPct val="100000"/>
            </a:pPr>
            <a:endParaRPr lang="en-US" sz="24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2F3B44B-77D0-CB65-EEF0-784AECF4FF0A}"/>
                  </a:ext>
                </a:extLst>
              </p14:cNvPr>
              <p14:cNvContentPartPr/>
              <p14:nvPr/>
            </p14:nvContentPartPr>
            <p14:xfrm>
              <a:off x="4191240" y="7513320"/>
              <a:ext cx="360" cy="360"/>
            </p14:xfrm>
          </p:contentPart>
        </mc:Choice>
        <mc:Fallback xmlns="">
          <p:pic>
            <p:nvPicPr>
              <p:cNvPr id="10" name="Ink 9">
                <a:extLst>
                  <a:ext uri="{FF2B5EF4-FFF2-40B4-BE49-F238E27FC236}">
                    <a16:creationId xmlns:a16="http://schemas.microsoft.com/office/drawing/2014/main" id="{92F3B44B-77D0-CB65-EEF0-784AECF4FF0A}"/>
                  </a:ext>
                </a:extLst>
              </p:cNvPr>
              <p:cNvPicPr/>
              <p:nvPr/>
            </p:nvPicPr>
            <p:blipFill>
              <a:blip r:embed="rId4"/>
              <a:stretch>
                <a:fillRect/>
              </a:stretch>
            </p:blipFill>
            <p:spPr>
              <a:xfrm>
                <a:off x="4185120" y="7507200"/>
                <a:ext cx="12600" cy="12600"/>
              </a:xfrm>
              <a:prstGeom prst="rect">
                <a:avLst/>
              </a:prstGeom>
            </p:spPr>
          </p:pic>
        </mc:Fallback>
      </mc:AlternateContent>
      <p:sp>
        <p:nvSpPr>
          <p:cNvPr id="18" name="TextBox 17">
            <a:extLst>
              <a:ext uri="{FF2B5EF4-FFF2-40B4-BE49-F238E27FC236}">
                <a16:creationId xmlns:a16="http://schemas.microsoft.com/office/drawing/2014/main" id="{E898707A-2325-EFFA-2236-9DBD5D016709}"/>
              </a:ext>
            </a:extLst>
          </p:cNvPr>
          <p:cNvSpPr txBox="1"/>
          <p:nvPr/>
        </p:nvSpPr>
        <p:spPr>
          <a:xfrm>
            <a:off x="607671" y="968216"/>
            <a:ext cx="13415058" cy="7478970"/>
          </a:xfrm>
          <a:prstGeom prst="rect">
            <a:avLst/>
          </a:prstGeom>
          <a:noFill/>
        </p:spPr>
        <p:txBody>
          <a:bodyPr wrap="square" rtlCol="0">
            <a:spAutoFit/>
          </a:bodyPr>
          <a:lstStyle/>
          <a:p>
            <a:pPr>
              <a:lnSpc>
                <a:spcPct val="150000"/>
              </a:lnSpc>
            </a:pPr>
            <a:r>
              <a:rPr lang="en-US" sz="2800" b="0" i="0" dirty="0">
                <a:solidFill>
                  <a:schemeClr val="bg1"/>
                </a:solidFill>
                <a:effectLst/>
                <a:latin typeface="Times New Roman" panose="02020603050405020304" pitchFamily="18" charset="0"/>
                <a:cs typeface="Times New Roman" panose="02020603050405020304" pitchFamily="18" charset="0"/>
              </a:rPr>
              <a:t>[1] </a:t>
            </a:r>
            <a:r>
              <a:rPr lang="en-US" sz="2800" b="0" i="0" dirty="0" err="1">
                <a:solidFill>
                  <a:schemeClr val="bg1"/>
                </a:solidFill>
                <a:effectLst/>
                <a:latin typeface="Times New Roman" panose="02020603050405020304" pitchFamily="18" charset="0"/>
                <a:cs typeface="Times New Roman" panose="02020603050405020304" pitchFamily="18" charset="0"/>
              </a:rPr>
              <a:t>Lohani</a:t>
            </a:r>
            <a:r>
              <a:rPr lang="en-US" sz="2800" b="0" i="0" dirty="0">
                <a:solidFill>
                  <a:schemeClr val="bg1"/>
                </a:solidFill>
                <a:effectLst/>
                <a:latin typeface="Times New Roman" panose="02020603050405020304" pitchFamily="18" charset="0"/>
                <a:cs typeface="Times New Roman" panose="02020603050405020304" pitchFamily="18" charset="0"/>
              </a:rPr>
              <a:t>, P., &amp; </a:t>
            </a:r>
            <a:r>
              <a:rPr lang="en-US" sz="2800" b="0" i="0" dirty="0" err="1">
                <a:solidFill>
                  <a:schemeClr val="bg1"/>
                </a:solidFill>
                <a:effectLst/>
                <a:latin typeface="Times New Roman" panose="02020603050405020304" pitchFamily="18" charset="0"/>
                <a:cs typeface="Times New Roman" panose="02020603050405020304" pitchFamily="18" charset="0"/>
              </a:rPr>
              <a:t>Neopane</a:t>
            </a:r>
            <a:r>
              <a:rPr lang="en-US" sz="2800" b="0" i="0" dirty="0">
                <a:solidFill>
                  <a:schemeClr val="bg1"/>
                </a:solidFill>
                <a:effectLst/>
                <a:latin typeface="Times New Roman" panose="02020603050405020304" pitchFamily="18" charset="0"/>
                <a:cs typeface="Times New Roman" panose="02020603050405020304" pitchFamily="18" charset="0"/>
              </a:rPr>
              <a:t>, A. (2021). Design and Implementation of Water Quality Monitoring System Using Arduino. International Journal of Scientific Research in Computer Science, Engineering and Information Technology,</a:t>
            </a:r>
          </a:p>
          <a:p>
            <a:pPr>
              <a:lnSpc>
                <a:spcPct val="150000"/>
              </a:lnSpc>
            </a:pPr>
            <a:endParaRPr lang="en-US" sz="2800" b="0" i="0" dirty="0">
              <a:solidFill>
                <a:schemeClr val="bg1"/>
              </a:solidFill>
              <a:effectLst/>
              <a:latin typeface="Times New Roman" panose="02020603050405020304" pitchFamily="18" charset="0"/>
              <a:cs typeface="Times New Roman" panose="02020603050405020304" pitchFamily="18" charset="0"/>
            </a:endParaRPr>
          </a:p>
          <a:p>
            <a:pPr>
              <a:lnSpc>
                <a:spcPct val="150000"/>
              </a:lnSpc>
            </a:pPr>
            <a:r>
              <a:rPr lang="en-US" sz="2800" b="0" i="0" dirty="0">
                <a:solidFill>
                  <a:schemeClr val="bg1"/>
                </a:solidFill>
                <a:effectLst/>
                <a:latin typeface="Times New Roman" panose="02020603050405020304" pitchFamily="18" charset="0"/>
                <a:cs typeface="Times New Roman" panose="02020603050405020304" pitchFamily="18" charset="0"/>
              </a:rPr>
              <a:t>[2] Mittal, P., Arora, R., &amp; Sharma, N. (2020). IoT Based Water Quality Monitoring System Using Arduino and ESP8266. In Proceedings of the International Conference on Inventive Computing and Informatics (ICICI) (pp. 1-6). IEEE.</a:t>
            </a:r>
          </a:p>
          <a:p>
            <a:pPr>
              <a:lnSpc>
                <a:spcPct val="150000"/>
              </a:lnSpc>
            </a:pPr>
            <a:endParaRPr lang="en-US" sz="2800" b="0" i="0" dirty="0">
              <a:solidFill>
                <a:schemeClr val="bg1"/>
              </a:solidFill>
              <a:effectLst/>
              <a:latin typeface="Times New Roman" panose="02020603050405020304" pitchFamily="18" charset="0"/>
              <a:cs typeface="Times New Roman" panose="02020603050405020304" pitchFamily="18" charset="0"/>
            </a:endParaRPr>
          </a:p>
          <a:p>
            <a:pPr>
              <a:lnSpc>
                <a:spcPct val="150000"/>
              </a:lnSpc>
            </a:pPr>
            <a:r>
              <a:rPr lang="en-US" sz="2800" b="0" i="0" dirty="0">
                <a:solidFill>
                  <a:schemeClr val="bg1"/>
                </a:solidFill>
                <a:effectLst/>
                <a:latin typeface="Times New Roman" panose="02020603050405020304" pitchFamily="18" charset="0"/>
                <a:cs typeface="Times New Roman" panose="02020603050405020304" pitchFamily="18" charset="0"/>
              </a:rPr>
              <a:t>[3] Rajput, A., &amp; Soni, N. (2018). Arduino Based Real-Time Water Quality Monitoring System. In Proceedings of the International Conference on Nascent Technologies in Engineering (ICNTE) (pp. 1-5). IEEE.</a:t>
            </a:r>
          </a:p>
          <a:p>
            <a:endParaRPr lang="en-IN" dirty="0"/>
          </a:p>
        </p:txBody>
      </p:sp>
    </p:spTree>
    <p:extLst>
      <p:ext uri="{BB962C8B-B14F-4D97-AF65-F5344CB8AC3E}">
        <p14:creationId xmlns:p14="http://schemas.microsoft.com/office/powerpoint/2010/main" val="772683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78059" y="125136"/>
            <a:ext cx="14630400" cy="8229600"/>
          </a:xfrm>
          <a:prstGeom prst="rect">
            <a:avLst/>
          </a:prstGeom>
          <a:solidFill>
            <a:srgbClr val="123332"/>
          </a:solidFill>
          <a:ln/>
        </p:spPr>
        <p:txBody>
          <a:bodyPr/>
          <a:lstStyle/>
          <a:p>
            <a:endParaRPr lang="en-IN" dirty="0"/>
          </a:p>
        </p:txBody>
      </p:sp>
      <p:sp>
        <p:nvSpPr>
          <p:cNvPr id="4" name="Text 2"/>
          <p:cNvSpPr/>
          <p:nvPr/>
        </p:nvSpPr>
        <p:spPr>
          <a:xfrm>
            <a:off x="665159" y="218128"/>
            <a:ext cx="10485120" cy="750088"/>
          </a:xfrm>
          <a:prstGeom prst="rect">
            <a:avLst/>
          </a:prstGeom>
          <a:noFill/>
          <a:ln/>
        </p:spPr>
        <p:txBody>
          <a:bodyPr wrap="none" rtlCol="0" anchor="t"/>
          <a:lstStyle/>
          <a:p>
            <a:pPr marL="0" indent="0">
              <a:lnSpc>
                <a:spcPts val="5468"/>
              </a:lnSpc>
              <a:buNone/>
            </a:pPr>
            <a:r>
              <a:rPr lang="en-US" sz="5400" dirty="0">
                <a:solidFill>
                  <a:srgbClr val="FFD9BE"/>
                </a:solidFill>
                <a:latin typeface="Quattrocento" pitchFamily="34" charset="0"/>
              </a:rPr>
              <a:t>REFERENCES </a:t>
            </a:r>
          </a:p>
        </p:txBody>
      </p:sp>
      <p:sp>
        <p:nvSpPr>
          <p:cNvPr id="5" name="Text 3"/>
          <p:cNvSpPr/>
          <p:nvPr/>
        </p:nvSpPr>
        <p:spPr>
          <a:xfrm>
            <a:off x="1386840" y="1767840"/>
            <a:ext cx="10895052" cy="4870966"/>
          </a:xfrm>
          <a:prstGeom prst="rect">
            <a:avLst/>
          </a:prstGeom>
          <a:noFill/>
          <a:ln/>
        </p:spPr>
        <p:txBody>
          <a:bodyPr wrap="square" rtlCol="0" anchor="t"/>
          <a:lstStyle/>
          <a:p>
            <a:pPr algn="just">
              <a:lnSpc>
                <a:spcPts val="2799"/>
              </a:lnSpc>
              <a:buSzPct val="100000"/>
            </a:pPr>
            <a:endParaRPr lang="en-US" sz="2400" dirty="0"/>
          </a:p>
        </p:txBody>
      </p:sp>
      <p:sp>
        <p:nvSpPr>
          <p:cNvPr id="6" name="Text 4"/>
          <p:cNvSpPr/>
          <p:nvPr/>
        </p:nvSpPr>
        <p:spPr>
          <a:xfrm>
            <a:off x="1386840" y="2737962"/>
            <a:ext cx="10895052" cy="1501974"/>
          </a:xfrm>
          <a:prstGeom prst="rect">
            <a:avLst/>
          </a:prstGeom>
          <a:noFill/>
          <a:ln/>
        </p:spPr>
        <p:txBody>
          <a:bodyPr wrap="square" rtlCol="0" anchor="t"/>
          <a:lstStyle/>
          <a:p>
            <a:pPr marL="342900" indent="-342900" algn="l">
              <a:lnSpc>
                <a:spcPts val="2799"/>
              </a:lnSpc>
              <a:buSzPct val="100000"/>
              <a:buFont typeface="+mj-lt"/>
              <a:buAutoNum type="arabicPeriod" startAt="2"/>
            </a:pPr>
            <a:endParaRPr lang="en-US" sz="2000" dirty="0">
              <a:solidFill>
                <a:srgbClr val="F9EEE7"/>
              </a:solidFill>
              <a:latin typeface="Quattrocento" pitchFamily="34" charset="0"/>
              <a:ea typeface="Quattrocento" pitchFamily="34" charset="-122"/>
              <a:cs typeface="Quattrocento" pitchFamily="34" charset="-120"/>
            </a:endParaRPr>
          </a:p>
          <a:p>
            <a:pPr algn="just">
              <a:lnSpc>
                <a:spcPts val="2799"/>
              </a:lnSpc>
              <a:buSzPct val="100000"/>
            </a:pPr>
            <a:endParaRPr lang="en-US" sz="2400" dirty="0"/>
          </a:p>
        </p:txBody>
      </p:sp>
      <p:sp>
        <p:nvSpPr>
          <p:cNvPr id="7" name="Text 5"/>
          <p:cNvSpPr/>
          <p:nvPr/>
        </p:nvSpPr>
        <p:spPr>
          <a:xfrm>
            <a:off x="1386840" y="3688081"/>
            <a:ext cx="10895052" cy="1351478"/>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8" name="Text 6"/>
          <p:cNvSpPr/>
          <p:nvPr/>
        </p:nvSpPr>
        <p:spPr>
          <a:xfrm>
            <a:off x="1386840" y="4835129"/>
            <a:ext cx="10895052" cy="1004054"/>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9" name="Text 7"/>
          <p:cNvSpPr/>
          <p:nvPr/>
        </p:nvSpPr>
        <p:spPr>
          <a:xfrm>
            <a:off x="1386840" y="6090166"/>
            <a:ext cx="10895052" cy="548640"/>
          </a:xfrm>
          <a:prstGeom prst="rect">
            <a:avLst/>
          </a:prstGeom>
          <a:noFill/>
          <a:ln/>
        </p:spPr>
        <p:txBody>
          <a:bodyPr wrap="square" rtlCol="0" anchor="t"/>
          <a:lstStyle/>
          <a:p>
            <a:pPr algn="l">
              <a:lnSpc>
                <a:spcPts val="2799"/>
              </a:lnSpc>
              <a:buSzPct val="100000"/>
            </a:pPr>
            <a:endParaRPr lang="en-US" sz="24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2F3B44B-77D0-CB65-EEF0-784AECF4FF0A}"/>
                  </a:ext>
                </a:extLst>
              </p14:cNvPr>
              <p14:cNvContentPartPr/>
              <p14:nvPr/>
            </p14:nvContentPartPr>
            <p14:xfrm>
              <a:off x="4191240" y="7513320"/>
              <a:ext cx="360" cy="360"/>
            </p14:xfrm>
          </p:contentPart>
        </mc:Choice>
        <mc:Fallback xmlns="">
          <p:pic>
            <p:nvPicPr>
              <p:cNvPr id="10" name="Ink 9">
                <a:extLst>
                  <a:ext uri="{FF2B5EF4-FFF2-40B4-BE49-F238E27FC236}">
                    <a16:creationId xmlns:a16="http://schemas.microsoft.com/office/drawing/2014/main" id="{92F3B44B-77D0-CB65-EEF0-784AECF4FF0A}"/>
                  </a:ext>
                </a:extLst>
              </p:cNvPr>
              <p:cNvPicPr/>
              <p:nvPr/>
            </p:nvPicPr>
            <p:blipFill>
              <a:blip r:embed="rId4"/>
              <a:stretch>
                <a:fillRect/>
              </a:stretch>
            </p:blipFill>
            <p:spPr>
              <a:xfrm>
                <a:off x="4185120" y="7507200"/>
                <a:ext cx="12600" cy="12600"/>
              </a:xfrm>
              <a:prstGeom prst="rect">
                <a:avLst/>
              </a:prstGeom>
            </p:spPr>
          </p:pic>
        </mc:Fallback>
      </mc:AlternateContent>
      <p:sp>
        <p:nvSpPr>
          <p:cNvPr id="18" name="TextBox 17">
            <a:extLst>
              <a:ext uri="{FF2B5EF4-FFF2-40B4-BE49-F238E27FC236}">
                <a16:creationId xmlns:a16="http://schemas.microsoft.com/office/drawing/2014/main" id="{E898707A-2325-EFFA-2236-9DBD5D016709}"/>
              </a:ext>
            </a:extLst>
          </p:cNvPr>
          <p:cNvSpPr txBox="1"/>
          <p:nvPr/>
        </p:nvSpPr>
        <p:spPr>
          <a:xfrm>
            <a:off x="607671" y="1424345"/>
            <a:ext cx="13415058" cy="4893647"/>
          </a:xfrm>
          <a:prstGeom prst="rect">
            <a:avLst/>
          </a:prstGeom>
          <a:noFill/>
        </p:spPr>
        <p:txBody>
          <a:bodyPr wrap="square" rtlCol="0">
            <a:spAutoFit/>
          </a:bodyPr>
          <a:lstStyle/>
          <a:p>
            <a:pPr>
              <a:lnSpc>
                <a:spcPct val="150000"/>
              </a:lnSpc>
            </a:pPr>
            <a:r>
              <a:rPr lang="en-US" sz="2800" dirty="0">
                <a:solidFill>
                  <a:schemeClr val="bg1"/>
                </a:solidFill>
                <a:latin typeface="Times New Roman" panose="02020603050405020304" pitchFamily="18" charset="0"/>
                <a:cs typeface="Times New Roman" panose="02020603050405020304" pitchFamily="18" charset="0"/>
              </a:rPr>
              <a:t>[4] </a:t>
            </a:r>
            <a:r>
              <a:rPr lang="en-IN" sz="2800" dirty="0">
                <a:solidFill>
                  <a:schemeClr val="bg1"/>
                </a:solidFill>
                <a:effectLst/>
                <a:latin typeface="Times New Roman" panose="02020603050405020304" pitchFamily="18" charset="0"/>
                <a:ea typeface="Times New Roman" panose="02020603050405020304" pitchFamily="18" charset="0"/>
              </a:rPr>
              <a:t>Medhi, J. P. S., &amp; Dutta, A. (2020). Development of Arduino-Based Water Quality Monitoring System</a:t>
            </a:r>
            <a:r>
              <a:rPr lang="en-IN"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International Journal of Scientific &amp; Engineering Research </a:t>
            </a:r>
            <a:r>
              <a:rPr lang="en-IN" sz="2800" i="1" dirty="0">
                <a:solidFill>
                  <a:schemeClr val="bg1"/>
                </a:solidFill>
                <a:effectLst/>
                <a:latin typeface="Times New Roman" panose="02020603050405020304" pitchFamily="18" charset="0"/>
                <a:ea typeface="Times New Roman" panose="02020603050405020304" pitchFamily="18" charset="0"/>
              </a:rPr>
              <a:t>(IJSER)</a:t>
            </a:r>
            <a:r>
              <a:rPr lang="en-IN" sz="2800" dirty="0">
                <a:solidFill>
                  <a:schemeClr val="bg1"/>
                </a:solidFill>
                <a:effectLst/>
                <a:latin typeface="Times New Roman" panose="02020603050405020304" pitchFamily="18" charset="0"/>
                <a:ea typeface="Times New Roman" panose="02020603050405020304" pitchFamily="18" charset="0"/>
              </a:rPr>
              <a:t>, 11(3), 456-460.</a:t>
            </a:r>
          </a:p>
          <a:p>
            <a:pPr>
              <a:lnSpc>
                <a:spcPct val="150000"/>
              </a:lnSpc>
            </a:pPr>
            <a:endParaRPr lang="en-IN" sz="2800" dirty="0">
              <a:solidFill>
                <a:schemeClr val="bg1"/>
              </a:solidFill>
              <a:effectLst/>
              <a:latin typeface="Times New Roman" panose="02020603050405020304" pitchFamily="18" charset="0"/>
              <a:ea typeface="Times New Roman" panose="02020603050405020304" pitchFamily="18" charset="0"/>
            </a:endParaRPr>
          </a:p>
          <a:p>
            <a:pPr>
              <a:lnSpc>
                <a:spcPct val="150000"/>
              </a:lnSpc>
            </a:pPr>
            <a:r>
              <a:rPr lang="en-IN" sz="2800" b="0" i="0" dirty="0">
                <a:solidFill>
                  <a:schemeClr val="bg1"/>
                </a:solidFill>
                <a:latin typeface="Times New Roman" panose="02020603050405020304" pitchFamily="18" charset="0"/>
                <a:cs typeface="Times New Roman" panose="02020603050405020304" pitchFamily="18" charset="0"/>
              </a:rPr>
              <a:t>[5] </a:t>
            </a:r>
            <a:r>
              <a:rPr lang="en-IN" sz="2800" dirty="0">
                <a:solidFill>
                  <a:schemeClr val="bg1"/>
                </a:solidFill>
                <a:effectLst/>
                <a:latin typeface="Times New Roman" panose="02020603050405020304" pitchFamily="18" charset="0"/>
                <a:ea typeface="Times New Roman" panose="02020603050405020304" pitchFamily="18" charset="0"/>
              </a:rPr>
              <a:t>Singh, R. K., &amp; Gupta, N. (2021). Design and Implementation of a Water Quality Monitoring System Using Arduino. </a:t>
            </a:r>
            <a:r>
              <a:rPr lang="en-IN" sz="2800" i="1" dirty="0">
                <a:solidFill>
                  <a:schemeClr val="bg1"/>
                </a:solidFill>
                <a:effectLst/>
                <a:latin typeface="Times New Roman" panose="02020603050405020304" pitchFamily="18" charset="0"/>
                <a:ea typeface="Times New Roman" panose="02020603050405020304" pitchFamily="18" charset="0"/>
              </a:rPr>
              <a:t>Journal of Environmental Monitoring and Assessment</a:t>
            </a:r>
            <a:r>
              <a:rPr lang="en-IN" sz="2800" dirty="0">
                <a:solidFill>
                  <a:schemeClr val="bg1"/>
                </a:solidFill>
                <a:effectLst/>
                <a:latin typeface="Times New Roman" panose="02020603050405020304" pitchFamily="18" charset="0"/>
                <a:ea typeface="Times New Roman" panose="02020603050405020304" pitchFamily="18" charset="0"/>
              </a:rPr>
              <a:t>, 193(4), 202-209.</a:t>
            </a:r>
            <a:endParaRPr lang="en-US" sz="2800" b="0" i="0" dirty="0">
              <a:solidFill>
                <a:schemeClr val="bg1"/>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9506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txBody>
          <a:bodyPr/>
          <a:lstStyle/>
          <a:p>
            <a:pPr>
              <a:lnSpc>
                <a:spcPts val="4374"/>
              </a:lnSpc>
            </a:pPr>
            <a:r>
              <a:rPr lang="en-US" sz="5400" dirty="0"/>
              <a:t>           </a:t>
            </a:r>
          </a:p>
          <a:p>
            <a:pPr>
              <a:lnSpc>
                <a:spcPts val="4374"/>
              </a:lnSpc>
            </a:pPr>
            <a:r>
              <a:rPr lang="en-US" sz="5400" dirty="0">
                <a:latin typeface="Times New Roman" panose="02020603050405020304" pitchFamily="18" charset="0"/>
                <a:cs typeface="Times New Roman" panose="02020603050405020304" pitchFamily="18" charset="0"/>
              </a:rPr>
              <a:t>      </a:t>
            </a:r>
            <a:r>
              <a:rPr lang="en-US" sz="5400" dirty="0">
                <a:solidFill>
                  <a:srgbClr val="FFD9BE"/>
                </a:solidFill>
                <a:latin typeface="Times New Roman" panose="02020603050405020304" pitchFamily="18" charset="0"/>
                <a:ea typeface="Quattrocento" pitchFamily="34" charset="-122"/>
                <a:cs typeface="Times New Roman" panose="02020603050405020304" pitchFamily="18" charset="0"/>
              </a:rPr>
              <a:t>AGENDA :</a:t>
            </a:r>
            <a:r>
              <a:rPr lang="en-US" sz="5400" dirty="0">
                <a:solidFill>
                  <a:srgbClr val="FFD9BE"/>
                </a:solidFill>
                <a:latin typeface="Times New Roman" panose="02020603050405020304" pitchFamily="18" charset="0"/>
                <a:cs typeface="Times New Roman" panose="02020603050405020304" pitchFamily="18" charset="0"/>
              </a:rPr>
              <a:t> </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I.  ABSTRACT</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II. INTRODUCTION</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III.OBJECTIVE</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IV. LITERATURE SURVEY</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a. KEY CHALLENGES</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b. MOTIVATION</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V. EXISTING SYSTEM</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VI. PROPOSED SYSTEM</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VII. MODULES</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VIII. SYSTEM ARCHITECTURE</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IX. CONCLUSION AND FUTURE ENHANCEMENTS</a:t>
            </a:r>
          </a:p>
          <a:p>
            <a:pPr>
              <a:lnSpc>
                <a:spcPct val="150000"/>
              </a:lnSpc>
            </a:pPr>
            <a:r>
              <a:rPr lang="en-US" sz="2400" dirty="0">
                <a:solidFill>
                  <a:srgbClr val="FFD9BE"/>
                </a:solidFill>
                <a:latin typeface="Times New Roman" panose="02020603050405020304" pitchFamily="18" charset="0"/>
                <a:cs typeface="Times New Roman" panose="02020603050405020304" pitchFamily="18" charset="0"/>
              </a:rPr>
              <a:t>        X. REFERENCES</a:t>
            </a:r>
          </a:p>
          <a:p>
            <a:endParaRPr lang="en-US" sz="2400" dirty="0">
              <a:solidFill>
                <a:srgbClr val="FFD9BE"/>
              </a:solidFill>
              <a:latin typeface="Quattrocento" pitchFamily="34" charset="0"/>
            </a:endParaRPr>
          </a:p>
          <a:p>
            <a:r>
              <a:rPr lang="en-US" sz="2400" dirty="0">
                <a:solidFill>
                  <a:srgbClr val="FFD9BE"/>
                </a:solidFill>
                <a:latin typeface="Quattrocento" pitchFamily="34" charset="0"/>
              </a:rPr>
              <a:t>        </a:t>
            </a:r>
          </a:p>
          <a:p>
            <a:endParaRPr lang="en-US" sz="2800" dirty="0">
              <a:solidFill>
                <a:srgbClr val="FFD9BE"/>
              </a:solidFill>
              <a:latin typeface="Quattrocento" pitchFamily="34" charset="0"/>
            </a:endParaRPr>
          </a:p>
          <a:p>
            <a:r>
              <a:rPr lang="en-US" sz="2800" dirty="0">
                <a:solidFill>
                  <a:srgbClr val="FFD9BE"/>
                </a:solidFill>
                <a:latin typeface="Quattrocento" pitchFamily="34" charset="0"/>
              </a:rPr>
              <a:t>            </a:t>
            </a:r>
          </a:p>
          <a:p>
            <a:endParaRPr lang="en-US" sz="2800" dirty="0">
              <a:solidFill>
                <a:srgbClr val="FFD9BE"/>
              </a:solidFill>
              <a:latin typeface="Quattrocento" pitchFamily="34" charset="0"/>
            </a:endParaRPr>
          </a:p>
          <a:p>
            <a:endParaRPr lang="en-US" sz="2800" dirty="0">
              <a:solidFill>
                <a:srgbClr val="FFD9BE"/>
              </a:solidFill>
              <a:latin typeface="Quattrocento" pitchFamily="34" charset="0"/>
            </a:endParaRPr>
          </a:p>
          <a:p>
            <a:endParaRPr lang="en-US" sz="2800" dirty="0">
              <a:solidFill>
                <a:srgbClr val="FFD9BE"/>
              </a:solidFill>
              <a:latin typeface="Quattrocento" pitchFamily="34" charset="0"/>
            </a:endParaRPr>
          </a:p>
          <a:p>
            <a:endParaRPr lang="en-US" sz="2800" dirty="0">
              <a:solidFill>
                <a:srgbClr val="FFD9BE"/>
              </a:solidFill>
              <a:latin typeface="Quattrocento" pitchFamily="34" charset="0"/>
            </a:endParaRPr>
          </a:p>
          <a:p>
            <a:pPr>
              <a:lnSpc>
                <a:spcPts val="4374"/>
              </a:lnSpc>
            </a:pPr>
            <a:endParaRPr lang="en-US" sz="5400" dirty="0"/>
          </a:p>
          <a:p>
            <a:pPr marL="0" indent="0">
              <a:lnSpc>
                <a:spcPts val="4374"/>
              </a:lnSpc>
              <a:buNone/>
            </a:pPr>
            <a:endParaRPr lang="en-US" sz="1800" dirty="0"/>
          </a:p>
        </p:txBody>
      </p:sp>
      <p:sp>
        <p:nvSpPr>
          <p:cNvPr id="5" name="Text 2"/>
          <p:cNvSpPr/>
          <p:nvPr/>
        </p:nvSpPr>
        <p:spPr>
          <a:xfrm>
            <a:off x="833199" y="1427355"/>
            <a:ext cx="7686333" cy="2768169"/>
          </a:xfrm>
          <a:prstGeom prst="rect">
            <a:avLst/>
          </a:prstGeom>
          <a:noFill/>
          <a:ln/>
        </p:spPr>
        <p:txBody>
          <a:bodyPr wrap="square" rtlCol="0" anchor="t"/>
          <a:lstStyle/>
          <a:p>
            <a:pPr marL="0" indent="0">
              <a:lnSpc>
                <a:spcPts val="7545"/>
              </a:lnSpc>
              <a:buNone/>
            </a:pPr>
            <a:endParaRPr lang="en-US" sz="3200"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t>
            </a:r>
            <a:endParaRPr lang="en-US" sz="1750" dirty="0"/>
          </a:p>
        </p:txBody>
      </p:sp>
    </p:spTree>
    <p:extLst>
      <p:ext uri="{BB962C8B-B14F-4D97-AF65-F5344CB8AC3E}">
        <p14:creationId xmlns:p14="http://schemas.microsoft.com/office/powerpoint/2010/main" val="744146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00000">
              <a:alpha val="80000"/>
            </a:srgbClr>
          </a:solidFill>
          <a:ln/>
        </p:spPr>
      </p:sp>
      <p:sp>
        <p:nvSpPr>
          <p:cNvPr id="6" name="Text 3"/>
          <p:cNvSpPr/>
          <p:nvPr/>
        </p:nvSpPr>
        <p:spPr>
          <a:xfrm>
            <a:off x="1115123" y="646771"/>
            <a:ext cx="5677156" cy="2732223"/>
          </a:xfrm>
          <a:prstGeom prst="rect">
            <a:avLst/>
          </a:prstGeom>
          <a:noFill/>
          <a:ln/>
        </p:spPr>
        <p:txBody>
          <a:bodyPr wrap="none" rtlCol="0" anchor="t"/>
          <a:lstStyle/>
          <a:p>
            <a:pPr marL="0" indent="0">
              <a:lnSpc>
                <a:spcPts val="4374"/>
              </a:lnSpc>
              <a:buNone/>
            </a:pPr>
            <a:r>
              <a:rPr lang="en-US" sz="6000" dirty="0">
                <a:solidFill>
                  <a:srgbClr val="FFD9BE"/>
                </a:solidFill>
                <a:latin typeface="Times New Roman" panose="02020603050405020304" pitchFamily="18" charset="0"/>
                <a:ea typeface="Quattrocento" pitchFamily="34" charset="-122"/>
                <a:cs typeface="Times New Roman" panose="02020603050405020304" pitchFamily="18" charset="0"/>
              </a:rPr>
              <a:t>ABSTRACT</a:t>
            </a:r>
            <a:endParaRPr lang="en-US" sz="6000" dirty="0">
              <a:latin typeface="Times New Roman" panose="02020603050405020304" pitchFamily="18" charset="0"/>
              <a:cs typeface="Times New Roman" panose="02020603050405020304" pitchFamily="18" charset="0"/>
            </a:endParaRPr>
          </a:p>
        </p:txBody>
      </p:sp>
      <p:sp>
        <p:nvSpPr>
          <p:cNvPr id="7" name="Text 4"/>
          <p:cNvSpPr/>
          <p:nvPr/>
        </p:nvSpPr>
        <p:spPr>
          <a:xfrm>
            <a:off x="914401" y="1639229"/>
            <a:ext cx="12054468" cy="3766685"/>
          </a:xfrm>
          <a:prstGeom prst="rect">
            <a:avLst/>
          </a:prstGeom>
          <a:noFill/>
          <a:ln/>
        </p:spPr>
        <p:txBody>
          <a:bodyPr wrap="square" rtlCol="0" anchor="t"/>
          <a:lstStyle/>
          <a:p>
            <a:pPr marL="0" indent="0" algn="just">
              <a:lnSpc>
                <a:spcPct val="150000"/>
              </a:lnSpc>
              <a:buNone/>
            </a:pPr>
            <a:r>
              <a:rPr lang="en-US" sz="2800" dirty="0">
                <a:solidFill>
                  <a:srgbClr val="F9EEE7"/>
                </a:solidFill>
                <a:latin typeface="Times New Roman" panose="02020603050405020304" pitchFamily="18" charset="0"/>
                <a:ea typeface="Quattrocento" pitchFamily="34" charset="-122"/>
                <a:cs typeface="Times New Roman" panose="02020603050405020304" pitchFamily="18" charset="0"/>
              </a:rPr>
              <a:t> Water quality surveillance is critical for safeguarding human health and maintaining ecological balance in freshwater ecosystems. In this project, we propose an Arduino-based system designed for efficient and real-time monitoring of water quality parameters. The system employs a Turbidity sensor integrated with Arduino to detect the quality. The modular architecture of the system ensures flexibility and scalability, enabling customization to meet specific monitoring requirements in diverse environmental settings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txBody>
          <a:bodyPr/>
          <a:lstStyle/>
          <a:p>
            <a:endParaRPr lang="en-IN" dirty="0"/>
          </a:p>
        </p:txBody>
      </p:sp>
      <p:sp>
        <p:nvSpPr>
          <p:cNvPr id="5" name="Text 2"/>
          <p:cNvSpPr/>
          <p:nvPr/>
        </p:nvSpPr>
        <p:spPr>
          <a:xfrm>
            <a:off x="798653" y="370390"/>
            <a:ext cx="7033397" cy="3217321"/>
          </a:xfrm>
          <a:prstGeom prst="rect">
            <a:avLst/>
          </a:prstGeom>
          <a:noFill/>
          <a:ln/>
        </p:spPr>
        <p:txBody>
          <a:bodyPr wrap="none" rtlCol="0" anchor="t"/>
          <a:lstStyle/>
          <a:p>
            <a:pPr marL="0" indent="0">
              <a:lnSpc>
                <a:spcPts val="4805"/>
              </a:lnSpc>
              <a:buNone/>
            </a:pPr>
            <a:r>
              <a:rPr lang="en-US" sz="5400" dirty="0">
                <a:solidFill>
                  <a:srgbClr val="FFD9BE"/>
                </a:solidFill>
                <a:latin typeface="Quattrocento" pitchFamily="34" charset="0"/>
                <a:ea typeface="Quattrocento" pitchFamily="34" charset="-122"/>
                <a:cs typeface="Quattrocento" pitchFamily="34" charset="-120"/>
              </a:rPr>
              <a:t> </a:t>
            </a:r>
          </a:p>
          <a:p>
            <a:pPr marL="0" indent="0">
              <a:lnSpc>
                <a:spcPts val="4805"/>
              </a:lnSpc>
              <a:buNone/>
            </a:pPr>
            <a:r>
              <a:rPr lang="en-US" sz="5400" dirty="0">
                <a:solidFill>
                  <a:srgbClr val="FFD9BE"/>
                </a:solidFill>
                <a:latin typeface="Quattrocento" pitchFamily="34" charset="0"/>
                <a:ea typeface="Quattrocento" pitchFamily="34" charset="-122"/>
                <a:cs typeface="Quattrocento" pitchFamily="34" charset="-120"/>
              </a:rPr>
              <a:t> </a:t>
            </a:r>
            <a:r>
              <a:rPr lang="en-US" sz="5400" dirty="0">
                <a:solidFill>
                  <a:srgbClr val="FFD9BE"/>
                </a:solidFill>
                <a:latin typeface="Times New Roman" panose="02020603050405020304" pitchFamily="18" charset="0"/>
                <a:ea typeface="Quattrocento" pitchFamily="34" charset="-122"/>
                <a:cs typeface="Times New Roman" panose="02020603050405020304" pitchFamily="18" charset="0"/>
              </a:rPr>
              <a:t>INTRODUCTION</a:t>
            </a:r>
            <a:endParaRPr lang="en-US" sz="5400" dirty="0">
              <a:latin typeface="Times New Roman" panose="02020603050405020304" pitchFamily="18" charset="0"/>
              <a:cs typeface="Times New Roman" panose="02020603050405020304" pitchFamily="18" charset="0"/>
            </a:endParaRPr>
          </a:p>
        </p:txBody>
      </p:sp>
      <p:sp>
        <p:nvSpPr>
          <p:cNvPr id="6" name="Text 3"/>
          <p:cNvSpPr/>
          <p:nvPr/>
        </p:nvSpPr>
        <p:spPr>
          <a:xfrm>
            <a:off x="982718" y="1993024"/>
            <a:ext cx="11528385" cy="5481863"/>
          </a:xfrm>
          <a:prstGeom prst="rect">
            <a:avLst/>
          </a:prstGeom>
          <a:noFill/>
          <a:ln/>
        </p:spPr>
        <p:txBody>
          <a:bodyPr wrap="square" rtlCol="0" anchor="t"/>
          <a:lstStyle/>
          <a:p>
            <a:pPr marL="0" indent="0" algn="just">
              <a:lnSpc>
                <a:spcPct val="150000"/>
              </a:lnSpc>
              <a:buNone/>
            </a:pPr>
            <a:r>
              <a:rPr lang="en-US" sz="2800" dirty="0">
                <a:solidFill>
                  <a:srgbClr val="F9EEE7"/>
                </a:solidFill>
                <a:latin typeface="Times New Roman" panose="02020603050405020304" pitchFamily="18" charset="0"/>
                <a:ea typeface="Quattrocento" pitchFamily="34" charset="-122"/>
                <a:cs typeface="Times New Roman" panose="02020603050405020304" pitchFamily="18" charset="0"/>
              </a:rPr>
              <a:t>Water quality monitoring is a critical challenge in today's world, as access to clean and safe water is essential for public health and environmental sustainability. This project aims to address this challenge by leveraging the power of IoT technology to provide real-time insights into the state of local water resources. Ensuring the safety and purity of water resources is of paramount importance for sustaining human health, supporting ecosystems, and promoting socio-economic development worldwide. </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1203768" y="3125165"/>
            <a:ext cx="10476026" cy="3796496"/>
          </a:xfrm>
          <a:prstGeom prst="rect">
            <a:avLst/>
          </a:prstGeom>
          <a:noFill/>
          <a:ln/>
        </p:spPr>
        <p:txBody>
          <a:bodyPr wrap="square" rtlCol="0" anchor="t"/>
          <a:lstStyle/>
          <a:p>
            <a:pPr marL="342900" indent="-342900" algn="l">
              <a:lnSpc>
                <a:spcPts val="2460"/>
              </a:lnSpc>
              <a:buSzPct val="100000"/>
              <a:buFont typeface="+mj-lt"/>
              <a:buAutoNum type="arabicPeriod"/>
            </a:pPr>
            <a:endParaRPr lang="en-US" sz="1537" dirty="0"/>
          </a:p>
        </p:txBody>
      </p:sp>
      <p:sp>
        <p:nvSpPr>
          <p:cNvPr id="8" name="Text 5"/>
          <p:cNvSpPr/>
          <p:nvPr/>
        </p:nvSpPr>
        <p:spPr>
          <a:xfrm>
            <a:off x="1203768" y="4815068"/>
            <a:ext cx="10476025" cy="1862314"/>
          </a:xfrm>
          <a:prstGeom prst="rect">
            <a:avLst/>
          </a:prstGeom>
          <a:noFill/>
          <a:ln/>
        </p:spPr>
        <p:txBody>
          <a:bodyPr wrap="square" rtlCol="0" anchor="t"/>
          <a:lstStyle/>
          <a:p>
            <a:pPr marL="342900" indent="-342900" algn="l">
              <a:lnSpc>
                <a:spcPts val="2460"/>
              </a:lnSpc>
              <a:buSzPct val="100000"/>
              <a:buFont typeface="+mj-lt"/>
              <a:buAutoNum type="arabicPeriod" startAt="2"/>
            </a:pPr>
            <a:endParaRPr lang="en-US" sz="1537" dirty="0"/>
          </a:p>
        </p:txBody>
      </p:sp>
      <p:sp>
        <p:nvSpPr>
          <p:cNvPr id="9" name="Text 6"/>
          <p:cNvSpPr/>
          <p:nvPr/>
        </p:nvSpPr>
        <p:spPr>
          <a:xfrm>
            <a:off x="1203768" y="3958101"/>
            <a:ext cx="10476025" cy="3734527"/>
          </a:xfrm>
          <a:prstGeom prst="rect">
            <a:avLst/>
          </a:prstGeom>
          <a:noFill/>
          <a:ln/>
        </p:spPr>
        <p:txBody>
          <a:bodyPr wrap="square" rtlCol="0" anchor="t"/>
          <a:lstStyle/>
          <a:p>
            <a:pPr marL="342900" indent="-342900" algn="l">
              <a:lnSpc>
                <a:spcPts val="2460"/>
              </a:lnSpc>
              <a:buSzPct val="100000"/>
              <a:buFont typeface="+mj-lt"/>
              <a:buAutoNum type="arabicPeriod" startAt="3"/>
            </a:pPr>
            <a:endParaRPr lang="en-US" sz="15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960" y="0"/>
            <a:ext cx="14630400" cy="8229600"/>
          </a:xfrm>
          <a:prstGeom prst="rect">
            <a:avLst/>
          </a:prstGeom>
          <a:solidFill>
            <a:srgbClr val="123332"/>
          </a:solidFill>
          <a:ln/>
        </p:spPr>
        <p:txBody>
          <a:bodyPr/>
          <a:lstStyle/>
          <a:p>
            <a:r>
              <a:rPr lang="en-US" dirty="0"/>
              <a:t> </a:t>
            </a:r>
            <a:endParaRPr lang="en-IN" dirty="0"/>
          </a:p>
        </p:txBody>
      </p:sp>
      <p:sp>
        <p:nvSpPr>
          <p:cNvPr id="4" name="Text 2"/>
          <p:cNvSpPr/>
          <p:nvPr/>
        </p:nvSpPr>
        <p:spPr>
          <a:xfrm>
            <a:off x="1051879" y="609719"/>
            <a:ext cx="5554980" cy="694373"/>
          </a:xfrm>
          <a:prstGeom prst="rect">
            <a:avLst/>
          </a:prstGeom>
          <a:noFill/>
          <a:ln/>
        </p:spPr>
        <p:txBody>
          <a:bodyPr wrap="none" rtlCol="0" anchor="t"/>
          <a:lstStyle/>
          <a:p>
            <a:pPr marL="0" indent="0">
              <a:lnSpc>
                <a:spcPts val="5468"/>
              </a:lnSpc>
              <a:buNone/>
            </a:pPr>
            <a:r>
              <a:rPr lang="en-US" sz="5400" dirty="0">
                <a:solidFill>
                  <a:srgbClr val="FFD9BE"/>
                </a:solidFill>
                <a:latin typeface="Times New Roman" panose="02020603050405020304" pitchFamily="18" charset="0"/>
                <a:ea typeface="Quattrocento" pitchFamily="34" charset="-122"/>
                <a:cs typeface="Times New Roman" panose="02020603050405020304" pitchFamily="18" charset="0"/>
              </a:rPr>
              <a:t>OBJECTIVE</a:t>
            </a:r>
            <a:endParaRPr lang="en-US" sz="5400" dirty="0">
              <a:latin typeface="Times New Roman" panose="02020603050405020304" pitchFamily="18" charset="0"/>
              <a:cs typeface="Times New Roman" panose="02020603050405020304" pitchFamily="18" charset="0"/>
            </a:endParaRPr>
          </a:p>
        </p:txBody>
      </p:sp>
      <p:sp>
        <p:nvSpPr>
          <p:cNvPr id="6" name="Text 4"/>
          <p:cNvSpPr/>
          <p:nvPr/>
        </p:nvSpPr>
        <p:spPr>
          <a:xfrm>
            <a:off x="856527" y="1815705"/>
            <a:ext cx="1800830" cy="881776"/>
          </a:xfrm>
          <a:prstGeom prst="rect">
            <a:avLst/>
          </a:prstGeom>
          <a:noFill/>
          <a:ln/>
        </p:spPr>
        <p:txBody>
          <a:bodyPr wrap="none" rtlCol="0" anchor="t"/>
          <a:lstStyle/>
          <a:p>
            <a:pPr marL="0" indent="0" algn="ctr">
              <a:lnSpc>
                <a:spcPts val="3281"/>
              </a:lnSpc>
              <a:buNone/>
            </a:pPr>
            <a:endParaRPr lang="en-US" sz="2624" dirty="0"/>
          </a:p>
        </p:txBody>
      </p:sp>
      <p:sp>
        <p:nvSpPr>
          <p:cNvPr id="7" name="Text 5"/>
          <p:cNvSpPr/>
          <p:nvPr/>
        </p:nvSpPr>
        <p:spPr>
          <a:xfrm>
            <a:off x="2202401" y="1860827"/>
            <a:ext cx="5001714" cy="1149193"/>
          </a:xfrm>
          <a:prstGeom prst="rect">
            <a:avLst/>
          </a:prstGeom>
          <a:noFill/>
          <a:ln/>
        </p:spPr>
        <p:txBody>
          <a:bodyPr wrap="square" rtlCol="0" anchor="t"/>
          <a:lstStyle/>
          <a:p>
            <a:pPr marL="0" indent="0">
              <a:lnSpc>
                <a:spcPts val="2734"/>
              </a:lnSpc>
              <a:buNone/>
            </a:pPr>
            <a:endParaRPr lang="en-US" sz="2800" dirty="0"/>
          </a:p>
        </p:txBody>
      </p:sp>
      <p:sp>
        <p:nvSpPr>
          <p:cNvPr id="8" name="Text 6"/>
          <p:cNvSpPr/>
          <p:nvPr/>
        </p:nvSpPr>
        <p:spPr>
          <a:xfrm>
            <a:off x="2202401" y="2697480"/>
            <a:ext cx="4836336" cy="1867375"/>
          </a:xfrm>
          <a:prstGeom prst="rect">
            <a:avLst/>
          </a:prstGeom>
          <a:noFill/>
          <a:ln/>
        </p:spPr>
        <p:txBody>
          <a:bodyPr wrap="square" rtlCol="0" anchor="t"/>
          <a:lstStyle/>
          <a:p>
            <a:pPr marL="0" indent="0" algn="just">
              <a:lnSpc>
                <a:spcPts val="2799"/>
              </a:lnSpc>
              <a:buNone/>
            </a:pPr>
            <a:endParaRPr lang="en-US" sz="2400" dirty="0"/>
          </a:p>
        </p:txBody>
      </p:sp>
      <p:sp>
        <p:nvSpPr>
          <p:cNvPr id="10" name="Text 8"/>
          <p:cNvSpPr/>
          <p:nvPr/>
        </p:nvSpPr>
        <p:spPr>
          <a:xfrm>
            <a:off x="7586901" y="2280999"/>
            <a:ext cx="178713" cy="416481"/>
          </a:xfrm>
          <a:prstGeom prst="rect">
            <a:avLst/>
          </a:prstGeom>
          <a:noFill/>
          <a:ln/>
        </p:spPr>
        <p:txBody>
          <a:bodyPr wrap="none" rtlCol="0" anchor="t"/>
          <a:lstStyle/>
          <a:p>
            <a:pPr marL="0" indent="0" algn="ctr">
              <a:lnSpc>
                <a:spcPts val="3281"/>
              </a:lnSpc>
              <a:buNone/>
            </a:pPr>
            <a:endParaRPr lang="en-US" sz="2624" dirty="0"/>
          </a:p>
        </p:txBody>
      </p:sp>
      <p:sp>
        <p:nvSpPr>
          <p:cNvPr id="11" name="Text 9"/>
          <p:cNvSpPr/>
          <p:nvPr/>
        </p:nvSpPr>
        <p:spPr>
          <a:xfrm>
            <a:off x="8148399" y="2315647"/>
            <a:ext cx="2806303" cy="347186"/>
          </a:xfrm>
          <a:prstGeom prst="rect">
            <a:avLst/>
          </a:prstGeom>
          <a:noFill/>
          <a:ln/>
        </p:spPr>
        <p:txBody>
          <a:bodyPr wrap="none" rtlCol="0" anchor="t"/>
          <a:lstStyle/>
          <a:p>
            <a:pPr marL="0" indent="0">
              <a:lnSpc>
                <a:spcPts val="2734"/>
              </a:lnSpc>
              <a:buNone/>
            </a:pPr>
            <a:endParaRPr lang="en-US" sz="2187" dirty="0"/>
          </a:p>
        </p:txBody>
      </p:sp>
      <p:sp>
        <p:nvSpPr>
          <p:cNvPr id="12" name="Text 10"/>
          <p:cNvSpPr/>
          <p:nvPr/>
        </p:nvSpPr>
        <p:spPr>
          <a:xfrm>
            <a:off x="8148399" y="2796064"/>
            <a:ext cx="4133612" cy="1777008"/>
          </a:xfrm>
          <a:prstGeom prst="rect">
            <a:avLst/>
          </a:prstGeom>
          <a:noFill/>
          <a:ln/>
        </p:spPr>
        <p:txBody>
          <a:bodyPr wrap="square" rtlCol="0" anchor="t"/>
          <a:lstStyle/>
          <a:p>
            <a:pPr marL="0" indent="0">
              <a:lnSpc>
                <a:spcPts val="2799"/>
              </a:lnSpc>
              <a:buNone/>
            </a:pPr>
            <a:endParaRPr lang="en-US" sz="1750" dirty="0"/>
          </a:p>
        </p:txBody>
      </p:sp>
      <p:sp>
        <p:nvSpPr>
          <p:cNvPr id="14" name="Text 12"/>
          <p:cNvSpPr/>
          <p:nvPr/>
        </p:nvSpPr>
        <p:spPr>
          <a:xfrm>
            <a:off x="7967067" y="1797427"/>
            <a:ext cx="181332" cy="416481"/>
          </a:xfrm>
          <a:prstGeom prst="rect">
            <a:avLst/>
          </a:prstGeom>
          <a:noFill/>
          <a:ln/>
        </p:spPr>
        <p:txBody>
          <a:bodyPr wrap="none" rtlCol="0" anchor="t"/>
          <a:lstStyle/>
          <a:p>
            <a:pPr marL="0" indent="0" algn="ctr">
              <a:lnSpc>
                <a:spcPts val="3281"/>
              </a:lnSpc>
              <a:buNone/>
            </a:pPr>
            <a:endParaRPr lang="en-US" sz="2624" dirty="0"/>
          </a:p>
        </p:txBody>
      </p:sp>
      <p:sp>
        <p:nvSpPr>
          <p:cNvPr id="15" name="Text 13"/>
          <p:cNvSpPr/>
          <p:nvPr/>
        </p:nvSpPr>
        <p:spPr>
          <a:xfrm>
            <a:off x="8549989" y="1797427"/>
            <a:ext cx="3522406" cy="3594913"/>
          </a:xfrm>
          <a:prstGeom prst="rect">
            <a:avLst/>
          </a:prstGeom>
          <a:noFill/>
          <a:ln/>
        </p:spPr>
        <p:txBody>
          <a:bodyPr wrap="none" rtlCol="0" anchor="t"/>
          <a:lstStyle/>
          <a:p>
            <a:pPr marL="0" indent="0">
              <a:lnSpc>
                <a:spcPts val="2734"/>
              </a:lnSpc>
              <a:buNone/>
            </a:pPr>
            <a:endParaRPr lang="en-US" sz="2800" dirty="0"/>
          </a:p>
        </p:txBody>
      </p:sp>
      <p:sp>
        <p:nvSpPr>
          <p:cNvPr id="16" name="Text 14"/>
          <p:cNvSpPr/>
          <p:nvPr/>
        </p:nvSpPr>
        <p:spPr>
          <a:xfrm>
            <a:off x="8549989" y="2796063"/>
            <a:ext cx="4946091" cy="4151115"/>
          </a:xfrm>
          <a:prstGeom prst="rect">
            <a:avLst/>
          </a:prstGeom>
          <a:noFill/>
          <a:ln/>
        </p:spPr>
        <p:txBody>
          <a:bodyPr wrap="square" rtlCol="0" anchor="t"/>
          <a:lstStyle/>
          <a:p>
            <a:pPr marL="0" indent="0" algn="just">
              <a:lnSpc>
                <a:spcPts val="2799"/>
              </a:lnSpc>
              <a:buNone/>
            </a:pPr>
            <a:endParaRPr lang="en-US" sz="2400" dirty="0"/>
          </a:p>
        </p:txBody>
      </p:sp>
      <p:sp>
        <p:nvSpPr>
          <p:cNvPr id="18" name="Text 16"/>
          <p:cNvSpPr/>
          <p:nvPr/>
        </p:nvSpPr>
        <p:spPr>
          <a:xfrm>
            <a:off x="2167267" y="2127588"/>
            <a:ext cx="169307" cy="416481"/>
          </a:xfrm>
          <a:prstGeom prst="rect">
            <a:avLst/>
          </a:prstGeom>
          <a:noFill/>
          <a:ln/>
        </p:spPr>
        <p:txBody>
          <a:bodyPr wrap="none" rtlCol="0" anchor="t"/>
          <a:lstStyle/>
          <a:p>
            <a:pPr marL="0" indent="0" algn="ctr">
              <a:lnSpc>
                <a:spcPts val="3281"/>
              </a:lnSpc>
              <a:buNone/>
            </a:pPr>
            <a:endParaRPr lang="en-US" sz="2624" dirty="0"/>
          </a:p>
        </p:txBody>
      </p:sp>
      <p:sp>
        <p:nvSpPr>
          <p:cNvPr id="19" name="Text 17"/>
          <p:cNvSpPr/>
          <p:nvPr/>
        </p:nvSpPr>
        <p:spPr>
          <a:xfrm>
            <a:off x="1349298" y="2153721"/>
            <a:ext cx="9741732" cy="3315057"/>
          </a:xfrm>
          <a:prstGeom prst="rect">
            <a:avLst/>
          </a:prstGeom>
          <a:noFill/>
          <a:ln/>
        </p:spPr>
        <p:txBody>
          <a:bodyPr wrap="none" rtlCol="0" anchor="t"/>
          <a:lstStyle/>
          <a:p>
            <a:pPr marL="0" indent="0">
              <a:lnSpc>
                <a:spcPts val="2734"/>
              </a:lnSpc>
              <a:buNone/>
            </a:pPr>
            <a:endParaRPr lang="en-US" sz="2800" dirty="0"/>
          </a:p>
        </p:txBody>
      </p:sp>
      <p:sp>
        <p:nvSpPr>
          <p:cNvPr id="20" name="Text 18"/>
          <p:cNvSpPr/>
          <p:nvPr/>
        </p:nvSpPr>
        <p:spPr>
          <a:xfrm>
            <a:off x="856527" y="1730365"/>
            <a:ext cx="12229223" cy="6019733"/>
          </a:xfrm>
          <a:prstGeom prst="rect">
            <a:avLst/>
          </a:prstGeom>
          <a:noFill/>
          <a:ln/>
        </p:spPr>
        <p:txBody>
          <a:bodyPr wrap="square" rtlCol="0" anchor="t"/>
          <a:lstStyle/>
          <a:p>
            <a:pPr marL="342900" indent="-342900" algn="just">
              <a:lnSpc>
                <a:spcPct val="150000"/>
              </a:lnSpc>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To monitor the  water quality parameters such as pH, turbidity, dissolved oxygen, and temperature in real-time.</a:t>
            </a:r>
          </a:p>
          <a:p>
            <a:pPr marL="342900" indent="-342900" algn="just">
              <a:lnSpc>
                <a:spcPct val="150000"/>
              </a:lnSpc>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To promote environmental sustainability by leveraging IoT technologies to improve water resource management and protect ecosystems through proactive monitoring and management of water quality.</a:t>
            </a:r>
          </a:p>
          <a:p>
            <a:pPr marL="342900" indent="-342900" algn="just">
              <a:lnSpc>
                <a:spcPct val="150000"/>
              </a:lnSpc>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To Gather and store comprehensive datasets of water quality metrics over time.</a:t>
            </a:r>
          </a:p>
          <a:p>
            <a:pPr marL="342900" indent="-342900" algn="just">
              <a:lnSpc>
                <a:spcPct val="150000"/>
              </a:lnSpc>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To develop a user-friendly system so that it can be easily deployed and accessed by a wide range of people, from public officials to environmental organizations.</a:t>
            </a:r>
          </a:p>
        </p:txBody>
      </p:sp>
    </p:spTree>
    <p:extLst>
      <p:ext uri="{BB962C8B-B14F-4D97-AF65-F5344CB8AC3E}">
        <p14:creationId xmlns:p14="http://schemas.microsoft.com/office/powerpoint/2010/main" val="281308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3810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14592300" y="0"/>
            <a:ext cx="45719" cy="8229600"/>
          </a:xfrm>
          <a:prstGeom prst="rect">
            <a:avLst/>
          </a:prstGeom>
        </p:spPr>
      </p:pic>
      <p:sp>
        <p:nvSpPr>
          <p:cNvPr id="5" name="Text 2"/>
          <p:cNvSpPr/>
          <p:nvPr/>
        </p:nvSpPr>
        <p:spPr>
          <a:xfrm>
            <a:off x="458314" y="636608"/>
            <a:ext cx="13352023" cy="7503782"/>
          </a:xfrm>
          <a:prstGeom prst="rect">
            <a:avLst/>
          </a:prstGeom>
          <a:noFill/>
          <a:ln/>
        </p:spPr>
        <p:txBody>
          <a:bodyPr wrap="none" rtlCol="0" anchor="t"/>
          <a:lstStyle/>
          <a:p>
            <a:pPr marL="0" indent="0">
              <a:lnSpc>
                <a:spcPts val="5468"/>
              </a:lnSpc>
              <a:buNone/>
            </a:pPr>
            <a:r>
              <a:rPr lang="en-US" sz="5400" dirty="0">
                <a:solidFill>
                  <a:srgbClr val="FFD9BE"/>
                </a:solidFill>
                <a:latin typeface="Quattrocento" pitchFamily="34" charset="0"/>
                <a:ea typeface="Quattrocento" pitchFamily="34" charset="-122"/>
                <a:cs typeface="Quattrocento" pitchFamily="34" charset="-120"/>
              </a:rPr>
              <a:t>LITERATURE SURVEY</a:t>
            </a:r>
          </a:p>
          <a:p>
            <a:pPr marL="0" indent="0" algn="just">
              <a:lnSpc>
                <a:spcPct val="150000"/>
              </a:lnSpc>
              <a:buNone/>
            </a:pPr>
            <a:r>
              <a:rPr lang="en-US" sz="2800" dirty="0">
                <a:solidFill>
                  <a:schemeClr val="bg1"/>
                </a:solidFill>
                <a:latin typeface="Söhne"/>
              </a:rPr>
              <a:t>[1] The “</a:t>
            </a:r>
            <a:r>
              <a:rPr lang="en-US" sz="2800" b="0" i="0" dirty="0">
                <a:solidFill>
                  <a:schemeClr val="bg1"/>
                </a:solidFill>
                <a:effectLst/>
                <a:latin typeface="Söhne"/>
              </a:rPr>
              <a:t>A Comprehensive Survey on IoT-Based Water Quality Monitoring Systems“</a:t>
            </a:r>
          </a:p>
          <a:p>
            <a:pPr marL="0" indent="0" algn="just">
              <a:lnSpc>
                <a:spcPct val="150000"/>
              </a:lnSpc>
              <a:buNone/>
            </a:pPr>
            <a:r>
              <a:rPr lang="en-IN" sz="2800" b="0" i="0" dirty="0">
                <a:solidFill>
                  <a:schemeClr val="bg1"/>
                </a:solidFill>
                <a:effectLst/>
                <a:latin typeface="Söhne"/>
              </a:rPr>
              <a:t>published in 2016 </a:t>
            </a:r>
            <a:r>
              <a:rPr lang="en-US" sz="2800" b="0" i="0" dirty="0">
                <a:solidFill>
                  <a:schemeClr val="bg1"/>
                </a:solidFill>
                <a:effectLst/>
                <a:latin typeface="Söhne"/>
              </a:rPr>
              <a:t>covers sensor technologies, communication protocols, data analytics</a:t>
            </a:r>
          </a:p>
          <a:p>
            <a:pPr marL="0" indent="0" algn="just">
              <a:lnSpc>
                <a:spcPct val="150000"/>
              </a:lnSpc>
              <a:buNone/>
            </a:pPr>
            <a:r>
              <a:rPr lang="en-US" sz="2800" b="0" i="0" dirty="0">
                <a:solidFill>
                  <a:schemeClr val="bg1"/>
                </a:solidFill>
                <a:effectLst/>
                <a:latin typeface="Söhne"/>
              </a:rPr>
              <a:t> methods, and real-world applications.</a:t>
            </a:r>
          </a:p>
          <a:p>
            <a:pPr marL="0" indent="0" algn="just">
              <a:lnSpc>
                <a:spcPct val="150000"/>
              </a:lnSpc>
              <a:buNone/>
            </a:pPr>
            <a:r>
              <a:rPr lang="en-US" sz="2800" dirty="0">
                <a:solidFill>
                  <a:schemeClr val="bg1"/>
                </a:solidFill>
                <a:latin typeface="Söhne"/>
                <a:ea typeface="Quattrocento" pitchFamily="34" charset="-122"/>
                <a:cs typeface="Quattrocento" pitchFamily="34" charset="-120"/>
              </a:rPr>
              <a:t>[2] The “</a:t>
            </a:r>
            <a:r>
              <a:rPr lang="en-US" sz="2800" b="0" i="0" dirty="0">
                <a:solidFill>
                  <a:schemeClr val="bg1"/>
                </a:solidFill>
                <a:effectLst/>
                <a:latin typeface="Söhne"/>
              </a:rPr>
              <a:t>Integration of IoT and Machine Learning for Water Quality Monitoring: A Review”</a:t>
            </a:r>
          </a:p>
          <a:p>
            <a:pPr marL="0" indent="0" algn="just">
              <a:lnSpc>
                <a:spcPct val="150000"/>
              </a:lnSpc>
              <a:buNone/>
            </a:pPr>
            <a:r>
              <a:rPr lang="en-US" sz="2800" b="0" i="0" dirty="0">
                <a:solidFill>
                  <a:schemeClr val="bg1"/>
                </a:solidFill>
                <a:effectLst/>
                <a:latin typeface="Söhne"/>
              </a:rPr>
              <a:t>paper was published in 2017. It explores machine learning algorithms for data analysis, </a:t>
            </a:r>
          </a:p>
          <a:p>
            <a:pPr marL="0" indent="0" algn="just">
              <a:lnSpc>
                <a:spcPct val="150000"/>
              </a:lnSpc>
              <a:buNone/>
            </a:pPr>
            <a:r>
              <a:rPr lang="en-US" sz="2800" b="0" i="0" dirty="0">
                <a:solidFill>
                  <a:schemeClr val="bg1"/>
                </a:solidFill>
                <a:effectLst/>
                <a:latin typeface="Söhne"/>
              </a:rPr>
              <a:t> and predictive modeling in water quality monitoring projects.</a:t>
            </a:r>
            <a:endParaRPr lang="en-US" sz="2800" dirty="0">
              <a:solidFill>
                <a:schemeClr val="bg1"/>
              </a:solidFill>
              <a:latin typeface="Quattrocento" pitchFamily="34" charset="0"/>
              <a:ea typeface="Quattrocento" pitchFamily="34" charset="-122"/>
              <a:cs typeface="Quattrocento" pitchFamily="34" charset="-120"/>
            </a:endParaRPr>
          </a:p>
          <a:p>
            <a:pPr marL="0" indent="0" algn="just">
              <a:lnSpc>
                <a:spcPts val="5468"/>
              </a:lnSpc>
              <a:buNone/>
            </a:pPr>
            <a:r>
              <a:rPr lang="en-US" sz="2800" dirty="0">
                <a:solidFill>
                  <a:schemeClr val="bg1"/>
                </a:solidFill>
              </a:rPr>
              <a:t>[3] The “</a:t>
            </a:r>
            <a:r>
              <a:rPr lang="en-US" sz="2800" b="0" i="0" dirty="0">
                <a:solidFill>
                  <a:schemeClr val="bg1"/>
                </a:solidFill>
                <a:effectLst/>
                <a:latin typeface="Söhne"/>
              </a:rPr>
              <a:t>Sustainability Aspects of IoT-Based Water Quality Monitoring: A Literature Review“</a:t>
            </a:r>
          </a:p>
          <a:p>
            <a:pPr marL="0" indent="0" algn="just">
              <a:lnSpc>
                <a:spcPts val="5468"/>
              </a:lnSpc>
              <a:buNone/>
            </a:pPr>
            <a:r>
              <a:rPr lang="en-US" sz="2800" b="0" i="0" dirty="0">
                <a:solidFill>
                  <a:schemeClr val="bg1"/>
                </a:solidFill>
                <a:effectLst/>
                <a:latin typeface="Söhne"/>
              </a:rPr>
              <a:t> paper was p</a:t>
            </a:r>
            <a:r>
              <a:rPr lang="en-US" sz="2800" dirty="0">
                <a:solidFill>
                  <a:schemeClr val="bg1"/>
                </a:solidFill>
                <a:latin typeface="Söhne"/>
              </a:rPr>
              <a:t>ublished in 2017 </a:t>
            </a:r>
            <a:r>
              <a:rPr lang="en-US" sz="2800" b="0" i="0" dirty="0">
                <a:solidFill>
                  <a:schemeClr val="bg1"/>
                </a:solidFill>
                <a:effectLst/>
                <a:latin typeface="Söhne"/>
              </a:rPr>
              <a:t>discusses energy efficiency, resource utilization, and </a:t>
            </a:r>
          </a:p>
          <a:p>
            <a:pPr marL="0" indent="0" algn="just">
              <a:lnSpc>
                <a:spcPts val="5468"/>
              </a:lnSpc>
              <a:buNone/>
            </a:pPr>
            <a:r>
              <a:rPr lang="en-US" sz="2800" b="0" i="0" dirty="0">
                <a:solidFill>
                  <a:schemeClr val="bg1"/>
                </a:solidFill>
                <a:effectLst/>
                <a:latin typeface="Söhne"/>
              </a:rPr>
              <a:t>environmental impact considerations.</a:t>
            </a:r>
          </a:p>
        </p:txBody>
      </p:sp>
      <p:sp>
        <p:nvSpPr>
          <p:cNvPr id="6" name="Text 3"/>
          <p:cNvSpPr/>
          <p:nvPr/>
        </p:nvSpPr>
        <p:spPr>
          <a:xfrm>
            <a:off x="833199" y="3740110"/>
            <a:ext cx="7477601" cy="1777008"/>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7619"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14592300" y="0"/>
            <a:ext cx="45719" cy="8229600"/>
          </a:xfrm>
          <a:prstGeom prst="rect">
            <a:avLst/>
          </a:prstGeom>
        </p:spPr>
      </p:pic>
      <p:sp>
        <p:nvSpPr>
          <p:cNvPr id="5" name="Text 2"/>
          <p:cNvSpPr/>
          <p:nvPr/>
        </p:nvSpPr>
        <p:spPr>
          <a:xfrm>
            <a:off x="458314" y="636608"/>
            <a:ext cx="13352023" cy="7503782"/>
          </a:xfrm>
          <a:prstGeom prst="rect">
            <a:avLst/>
          </a:prstGeom>
          <a:noFill/>
          <a:ln/>
        </p:spPr>
        <p:txBody>
          <a:bodyPr wrap="none" rtlCol="0" anchor="t"/>
          <a:lstStyle/>
          <a:p>
            <a:pPr marL="0" indent="0">
              <a:lnSpc>
                <a:spcPts val="5468"/>
              </a:lnSpc>
              <a:buNone/>
            </a:pPr>
            <a:r>
              <a:rPr lang="en-US" sz="5400" dirty="0">
                <a:solidFill>
                  <a:srgbClr val="FFD9BE"/>
                </a:solidFill>
                <a:latin typeface="Quattrocento" pitchFamily="34" charset="0"/>
                <a:ea typeface="Quattrocento" pitchFamily="34" charset="-122"/>
                <a:cs typeface="Quattrocento" pitchFamily="34" charset="-120"/>
              </a:rPr>
              <a:t>LITERATURE SURVEY</a:t>
            </a:r>
          </a:p>
          <a:p>
            <a:pPr marL="0" indent="0" algn="just">
              <a:lnSpc>
                <a:spcPct val="150000"/>
              </a:lnSpc>
              <a:buNone/>
            </a:pPr>
            <a:r>
              <a:rPr lang="en-US" sz="2800" dirty="0">
                <a:solidFill>
                  <a:schemeClr val="bg1"/>
                </a:solidFill>
                <a:latin typeface="Söhne"/>
              </a:rPr>
              <a:t>[4]  The “Real time water monitoring system using  Internet of Things</a:t>
            </a:r>
            <a:r>
              <a:rPr lang="en-US" sz="2800" b="0" i="0" dirty="0">
                <a:solidFill>
                  <a:schemeClr val="bg1"/>
                </a:solidFill>
                <a:effectLst/>
                <a:latin typeface="Söhne"/>
              </a:rPr>
              <a:t>“</a:t>
            </a:r>
            <a:r>
              <a:rPr lang="en-IN" sz="2800" b="0" i="0" dirty="0">
                <a:solidFill>
                  <a:schemeClr val="bg1"/>
                </a:solidFill>
                <a:effectLst/>
                <a:latin typeface="Söhne"/>
              </a:rPr>
              <a:t>published in 2018</a:t>
            </a:r>
          </a:p>
          <a:p>
            <a:pPr marL="0" indent="0" algn="just">
              <a:lnSpc>
                <a:spcPct val="150000"/>
              </a:lnSpc>
              <a:buNone/>
            </a:pPr>
            <a:r>
              <a:rPr lang="en-IN" sz="2800" b="0" i="0" dirty="0">
                <a:solidFill>
                  <a:schemeClr val="bg1"/>
                </a:solidFill>
                <a:effectLst/>
                <a:latin typeface="Söhne"/>
              </a:rPr>
              <a:t> </a:t>
            </a:r>
            <a:r>
              <a:rPr lang="en-US" sz="2800" b="0" i="0" dirty="0">
                <a:solidFill>
                  <a:schemeClr val="bg1"/>
                </a:solidFill>
                <a:effectLst/>
                <a:latin typeface="Söhne"/>
              </a:rPr>
              <a:t>discusses an IoT-based water quality monitoring system employing Arduino Uno and </a:t>
            </a:r>
          </a:p>
          <a:p>
            <a:pPr marL="0" indent="0" algn="just">
              <a:lnSpc>
                <a:spcPct val="150000"/>
              </a:lnSpc>
              <a:buNone/>
            </a:pPr>
            <a:r>
              <a:rPr lang="en-US" sz="2800" b="0" i="0" dirty="0">
                <a:solidFill>
                  <a:schemeClr val="bg1"/>
                </a:solidFill>
                <a:effectLst/>
                <a:latin typeface="Söhne"/>
              </a:rPr>
              <a:t>various water quality sensors. The focus is on the system's ability to measure pH levels, </a:t>
            </a:r>
          </a:p>
          <a:p>
            <a:pPr marL="0" indent="0" algn="just">
              <a:lnSpc>
                <a:spcPct val="150000"/>
              </a:lnSpc>
              <a:buNone/>
            </a:pPr>
            <a:r>
              <a:rPr lang="en-US" sz="2800" b="0" i="0" dirty="0">
                <a:solidFill>
                  <a:schemeClr val="bg1"/>
                </a:solidFill>
                <a:effectLst/>
                <a:latin typeface="Söhne"/>
              </a:rPr>
              <a:t>turbidity, and temperature </a:t>
            </a:r>
            <a:endParaRPr lang="en-IN" sz="2800" b="0" i="0" dirty="0">
              <a:solidFill>
                <a:schemeClr val="bg1"/>
              </a:solidFill>
              <a:effectLst/>
              <a:latin typeface="Söhne"/>
            </a:endParaRPr>
          </a:p>
          <a:p>
            <a:pPr marL="0" indent="0" algn="just">
              <a:lnSpc>
                <a:spcPct val="150000"/>
              </a:lnSpc>
              <a:buNone/>
            </a:pPr>
            <a:r>
              <a:rPr lang="en-US" sz="2800" dirty="0">
                <a:solidFill>
                  <a:schemeClr val="bg1"/>
                </a:solidFill>
                <a:latin typeface="Söhne"/>
                <a:ea typeface="Quattrocento" pitchFamily="34" charset="-122"/>
                <a:cs typeface="Quattrocento" pitchFamily="34" charset="-120"/>
              </a:rPr>
              <a:t>[5].  The “</a:t>
            </a:r>
            <a:r>
              <a:rPr lang="en-US" sz="2800" b="0" i="0" dirty="0">
                <a:solidFill>
                  <a:schemeClr val="bg1"/>
                </a:solidFill>
                <a:effectLst/>
                <a:latin typeface="Söhne"/>
              </a:rPr>
              <a:t>Design and Implementation of a Water Quality Monitoring System Using Arduino ”</a:t>
            </a:r>
          </a:p>
          <a:p>
            <a:pPr marL="0" indent="0" algn="just">
              <a:lnSpc>
                <a:spcPct val="150000"/>
              </a:lnSpc>
              <a:buNone/>
            </a:pPr>
            <a:r>
              <a:rPr lang="en-US" sz="2800" b="0" i="0" dirty="0">
                <a:solidFill>
                  <a:schemeClr val="bg1"/>
                </a:solidFill>
                <a:effectLst/>
                <a:latin typeface="Söhne"/>
              </a:rPr>
              <a:t>paper was published in 2019. This study focuses on the design and implementation of a </a:t>
            </a:r>
          </a:p>
          <a:p>
            <a:pPr marL="0" indent="0" algn="just">
              <a:lnSpc>
                <a:spcPct val="150000"/>
              </a:lnSpc>
              <a:buNone/>
            </a:pPr>
            <a:r>
              <a:rPr lang="en-US" sz="2800" b="0" i="0" dirty="0">
                <a:solidFill>
                  <a:schemeClr val="bg1"/>
                </a:solidFill>
                <a:effectLst/>
                <a:latin typeface="Söhne"/>
              </a:rPr>
              <a:t>water quality monitoring system using Arduino technology. The system uses multiple </a:t>
            </a:r>
          </a:p>
          <a:p>
            <a:pPr marL="0" indent="0" algn="just">
              <a:lnSpc>
                <a:spcPct val="150000"/>
              </a:lnSpc>
              <a:buNone/>
            </a:pPr>
            <a:r>
              <a:rPr lang="en-US" sz="2800" b="0" i="0" dirty="0">
                <a:solidFill>
                  <a:schemeClr val="bg1"/>
                </a:solidFill>
                <a:effectLst/>
                <a:latin typeface="Söhne"/>
              </a:rPr>
              <a:t>sensors to measure water quality parameters and sends the data to a cloud server for </a:t>
            </a:r>
          </a:p>
          <a:p>
            <a:pPr marL="0" indent="0" algn="just">
              <a:lnSpc>
                <a:spcPct val="150000"/>
              </a:lnSpc>
              <a:buNone/>
            </a:pPr>
            <a:r>
              <a:rPr lang="en-US" sz="2800" b="0" i="0" dirty="0">
                <a:solidFill>
                  <a:schemeClr val="bg1"/>
                </a:solidFill>
                <a:effectLst/>
                <a:latin typeface="Söhne"/>
              </a:rPr>
              <a:t>analysis.</a:t>
            </a:r>
            <a:endParaRPr lang="en-US" sz="2800" dirty="0">
              <a:solidFill>
                <a:schemeClr val="bg1"/>
              </a:solidFill>
              <a:latin typeface="Quattrocento" pitchFamily="34" charset="0"/>
              <a:ea typeface="Quattrocento" pitchFamily="34" charset="-122"/>
              <a:cs typeface="Quattrocento" pitchFamily="34" charset="-120"/>
            </a:endParaRPr>
          </a:p>
        </p:txBody>
      </p:sp>
      <p:sp>
        <p:nvSpPr>
          <p:cNvPr id="6" name="Text 3"/>
          <p:cNvSpPr/>
          <p:nvPr/>
        </p:nvSpPr>
        <p:spPr>
          <a:xfrm>
            <a:off x="833199" y="3740110"/>
            <a:ext cx="7477601" cy="1777008"/>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354677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23150"/>
            <a:ext cx="14630400" cy="8229600"/>
          </a:xfrm>
          <a:prstGeom prst="rect">
            <a:avLst/>
          </a:prstGeom>
          <a:solidFill>
            <a:srgbClr val="123332"/>
          </a:solidFill>
          <a:ln/>
        </p:spPr>
      </p:sp>
      <p:sp>
        <p:nvSpPr>
          <p:cNvPr id="4" name="Text 2"/>
          <p:cNvSpPr/>
          <p:nvPr/>
        </p:nvSpPr>
        <p:spPr>
          <a:xfrm>
            <a:off x="1169043" y="590309"/>
            <a:ext cx="6734326" cy="1192057"/>
          </a:xfrm>
          <a:prstGeom prst="rect">
            <a:avLst/>
          </a:prstGeom>
          <a:noFill/>
          <a:ln/>
        </p:spPr>
        <p:txBody>
          <a:bodyPr wrap="none" rtlCol="0" anchor="t"/>
          <a:lstStyle/>
          <a:p>
            <a:pPr marL="0" indent="0">
              <a:lnSpc>
                <a:spcPts val="5468"/>
              </a:lnSpc>
              <a:buNone/>
            </a:pPr>
            <a:r>
              <a:rPr lang="en-US" sz="5400" dirty="0">
                <a:solidFill>
                  <a:srgbClr val="FFD9BE"/>
                </a:solidFill>
                <a:latin typeface="Times New Roman" panose="02020603050405020304" pitchFamily="18" charset="0"/>
                <a:ea typeface="Quattrocento" pitchFamily="34" charset="-122"/>
                <a:cs typeface="Times New Roman" panose="02020603050405020304" pitchFamily="18" charset="0"/>
              </a:rPr>
              <a:t>KEY CHALLENGES</a:t>
            </a:r>
            <a:endParaRPr lang="en-US" sz="5400" dirty="0">
              <a:latin typeface="Times New Roman" panose="02020603050405020304" pitchFamily="18" charset="0"/>
              <a:cs typeface="Times New Roman" panose="02020603050405020304" pitchFamily="18" charset="0"/>
            </a:endParaRPr>
          </a:p>
        </p:txBody>
      </p:sp>
      <p:sp>
        <p:nvSpPr>
          <p:cNvPr id="5" name="Shape 3"/>
          <p:cNvSpPr/>
          <p:nvPr/>
        </p:nvSpPr>
        <p:spPr>
          <a:xfrm>
            <a:off x="1793975" y="1782366"/>
            <a:ext cx="4855726" cy="2346365"/>
          </a:xfrm>
          <a:prstGeom prst="roundRect">
            <a:avLst>
              <a:gd name="adj" fmla="val 2841"/>
            </a:avLst>
          </a:prstGeom>
          <a:solidFill>
            <a:srgbClr val="234A49"/>
          </a:solidFill>
          <a:ln/>
        </p:spPr>
      </p:sp>
      <p:sp>
        <p:nvSpPr>
          <p:cNvPr id="6" name="Text 4"/>
          <p:cNvSpPr/>
          <p:nvPr/>
        </p:nvSpPr>
        <p:spPr>
          <a:xfrm>
            <a:off x="2083443" y="2004537"/>
            <a:ext cx="3264606" cy="791527"/>
          </a:xfrm>
          <a:prstGeom prst="rect">
            <a:avLst/>
          </a:prstGeom>
          <a:noFill/>
          <a:ln/>
        </p:spPr>
        <p:txBody>
          <a:bodyPr wrap="none" rtlCol="0" anchor="t"/>
          <a:lstStyle/>
          <a:p>
            <a:pPr marL="0" indent="0">
              <a:lnSpc>
                <a:spcPts val="2734"/>
              </a:lnSpc>
              <a:buNone/>
            </a:pPr>
            <a:r>
              <a:rPr lang="en-US" sz="2187" dirty="0">
                <a:solidFill>
                  <a:srgbClr val="FFD9BE"/>
                </a:solidFill>
                <a:latin typeface="Times New Roman" panose="02020603050405020304" pitchFamily="18" charset="0"/>
                <a:ea typeface="Quattrocento" pitchFamily="34" charset="-122"/>
                <a:cs typeface="Times New Roman" panose="02020603050405020304" pitchFamily="18" charset="0"/>
              </a:rPr>
              <a:t>Sensor Reliability</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126219" y="2484955"/>
            <a:ext cx="4228282" cy="1415714"/>
          </a:xfrm>
          <a:prstGeom prst="rect">
            <a:avLst/>
          </a:prstGeom>
          <a:noFill/>
          <a:ln/>
        </p:spPr>
        <p:txBody>
          <a:bodyPr wrap="square" rtlCol="0" anchor="t"/>
          <a:lstStyle/>
          <a:p>
            <a:pPr marL="0" indent="0" algn="just">
              <a:lnSpc>
                <a:spcPts val="2799"/>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Ensuring the continuous and accurate operation of water quality sensors in harsh environmental conditions is a key challenge.</a:t>
            </a:r>
            <a:endParaRPr lang="en-US" sz="2000" dirty="0">
              <a:latin typeface="Times New Roman" panose="02020603050405020304" pitchFamily="18" charset="0"/>
              <a:cs typeface="Times New Roman" panose="02020603050405020304" pitchFamily="18" charset="0"/>
            </a:endParaRPr>
          </a:p>
        </p:txBody>
      </p:sp>
      <p:sp>
        <p:nvSpPr>
          <p:cNvPr id="8" name="Shape 6"/>
          <p:cNvSpPr/>
          <p:nvPr/>
        </p:nvSpPr>
        <p:spPr>
          <a:xfrm>
            <a:off x="7274633" y="1779875"/>
            <a:ext cx="4855726" cy="2346365"/>
          </a:xfrm>
          <a:prstGeom prst="roundRect">
            <a:avLst>
              <a:gd name="adj" fmla="val 2841"/>
            </a:avLst>
          </a:prstGeom>
          <a:solidFill>
            <a:srgbClr val="234A49"/>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9" name="Text 7"/>
          <p:cNvSpPr/>
          <p:nvPr/>
        </p:nvSpPr>
        <p:spPr>
          <a:xfrm>
            <a:off x="7648456" y="2004537"/>
            <a:ext cx="2777490" cy="791527"/>
          </a:xfrm>
          <a:prstGeom prst="rect">
            <a:avLst/>
          </a:prstGeom>
          <a:noFill/>
          <a:ln/>
        </p:spPr>
        <p:txBody>
          <a:bodyPr wrap="none" rtlCol="0" anchor="t"/>
          <a:lstStyle/>
          <a:p>
            <a:pPr marL="0" indent="0">
              <a:lnSpc>
                <a:spcPts val="2734"/>
              </a:lnSpc>
              <a:buNone/>
            </a:pPr>
            <a:r>
              <a:rPr lang="en-US" sz="2187" dirty="0">
                <a:solidFill>
                  <a:srgbClr val="FFD9BE"/>
                </a:solidFill>
                <a:latin typeface="Times New Roman" panose="02020603050405020304" pitchFamily="18" charset="0"/>
                <a:ea typeface="Quattrocento" pitchFamily="34" charset="-122"/>
                <a:cs typeface="Times New Roman" panose="02020603050405020304" pitchFamily="18" charset="0"/>
              </a:rPr>
              <a:t>Data Integration</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7544285" y="2329767"/>
            <a:ext cx="4204020" cy="1899533"/>
          </a:xfrm>
          <a:prstGeom prst="rect">
            <a:avLst/>
          </a:prstGeom>
          <a:noFill/>
          <a:ln/>
        </p:spPr>
        <p:txBody>
          <a:bodyPr wrap="square" rtlCol="0" anchor="t"/>
          <a:lstStyle/>
          <a:p>
            <a:pPr marL="0" indent="0" algn="just">
              <a:lnSpc>
                <a:spcPts val="2799"/>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Seamlessly integrating sensor data with cloud-based analytics platforms requires overcoming connectivity and interoperability obstacles.</a:t>
            </a:r>
            <a:endParaRPr lang="en-US" sz="2000" dirty="0">
              <a:latin typeface="Times New Roman" panose="02020603050405020304" pitchFamily="18" charset="0"/>
              <a:cs typeface="Times New Roman" panose="02020603050405020304" pitchFamily="18" charset="0"/>
            </a:endParaRPr>
          </a:p>
        </p:txBody>
      </p:sp>
      <p:sp>
        <p:nvSpPr>
          <p:cNvPr id="11" name="Shape 9"/>
          <p:cNvSpPr/>
          <p:nvPr/>
        </p:nvSpPr>
        <p:spPr>
          <a:xfrm>
            <a:off x="1812497" y="4603258"/>
            <a:ext cx="4855726" cy="2346365"/>
          </a:xfrm>
          <a:prstGeom prst="roundRect">
            <a:avLst>
              <a:gd name="adj" fmla="val 2841"/>
            </a:avLst>
          </a:prstGeom>
          <a:solidFill>
            <a:srgbClr val="234A49"/>
          </a:solidFill>
          <a:ln/>
        </p:spPr>
      </p:sp>
      <p:sp>
        <p:nvSpPr>
          <p:cNvPr id="12" name="Text 10"/>
          <p:cNvSpPr/>
          <p:nvPr/>
        </p:nvSpPr>
        <p:spPr>
          <a:xfrm>
            <a:off x="2348389" y="4831320"/>
            <a:ext cx="2999660" cy="533279"/>
          </a:xfrm>
          <a:prstGeom prst="rect">
            <a:avLst/>
          </a:prstGeom>
          <a:noFill/>
          <a:ln/>
        </p:spPr>
        <p:txBody>
          <a:bodyPr wrap="none" rtlCol="0" anchor="t"/>
          <a:lstStyle/>
          <a:p>
            <a:pPr marL="0" indent="0">
              <a:lnSpc>
                <a:spcPts val="2734"/>
              </a:lnSpc>
              <a:buNone/>
            </a:pPr>
            <a:r>
              <a:rPr lang="en-US" sz="2187" dirty="0">
                <a:solidFill>
                  <a:srgbClr val="FFD9BE"/>
                </a:solidFill>
                <a:latin typeface="Times New Roman" panose="02020603050405020304" pitchFamily="18" charset="0"/>
                <a:ea typeface="Quattrocento" pitchFamily="34" charset="-122"/>
                <a:cs typeface="Times New Roman" panose="02020603050405020304" pitchFamily="18" charset="0"/>
              </a:rPr>
              <a:t>Scalability</a:t>
            </a:r>
            <a:endParaRPr lang="en-US" sz="2187" dirty="0">
              <a:latin typeface="Times New Roman" panose="02020603050405020304" pitchFamily="18" charset="0"/>
              <a:cs typeface="Times New Roman" panose="02020603050405020304" pitchFamily="18" charset="0"/>
            </a:endParaRPr>
          </a:p>
        </p:txBody>
      </p:sp>
      <p:sp>
        <p:nvSpPr>
          <p:cNvPr id="13" name="Text 11"/>
          <p:cNvSpPr/>
          <p:nvPr/>
        </p:nvSpPr>
        <p:spPr>
          <a:xfrm>
            <a:off x="2348389" y="5220182"/>
            <a:ext cx="3657599" cy="1343854"/>
          </a:xfrm>
          <a:prstGeom prst="rect">
            <a:avLst/>
          </a:prstGeom>
          <a:noFill/>
          <a:ln/>
        </p:spPr>
        <p:txBody>
          <a:bodyPr wrap="square" rtlCol="0" anchor="t"/>
          <a:lstStyle/>
          <a:p>
            <a:pPr marL="0" indent="0" algn="just">
              <a:lnSpc>
                <a:spcPts val="2799"/>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Designing a system that can be easily scaled to monitor water quality across large geographic areas is crucial.</a:t>
            </a:r>
            <a:endParaRPr lang="en-US" sz="2000" dirty="0">
              <a:latin typeface="Times New Roman" panose="02020603050405020304" pitchFamily="18" charset="0"/>
              <a:cs typeface="Times New Roman" panose="02020603050405020304" pitchFamily="18" charset="0"/>
            </a:endParaRPr>
          </a:p>
        </p:txBody>
      </p:sp>
      <p:sp>
        <p:nvSpPr>
          <p:cNvPr id="14" name="Shape 12"/>
          <p:cNvSpPr/>
          <p:nvPr/>
        </p:nvSpPr>
        <p:spPr>
          <a:xfrm>
            <a:off x="7274633" y="4573071"/>
            <a:ext cx="4855726" cy="2346365"/>
          </a:xfrm>
          <a:prstGeom prst="roundRect">
            <a:avLst>
              <a:gd name="adj" fmla="val 2841"/>
            </a:avLst>
          </a:prstGeom>
          <a:solidFill>
            <a:srgbClr val="234A49"/>
          </a:solidFill>
          <a:ln/>
        </p:spPr>
      </p:sp>
      <p:sp>
        <p:nvSpPr>
          <p:cNvPr id="15" name="Text 13"/>
          <p:cNvSpPr/>
          <p:nvPr/>
        </p:nvSpPr>
        <p:spPr>
          <a:xfrm>
            <a:off x="7648456" y="4797732"/>
            <a:ext cx="2777490" cy="566867"/>
          </a:xfrm>
          <a:prstGeom prst="rect">
            <a:avLst/>
          </a:prstGeom>
          <a:noFill/>
          <a:ln/>
        </p:spPr>
        <p:txBody>
          <a:bodyPr wrap="none" rtlCol="0" anchor="t"/>
          <a:lstStyle/>
          <a:p>
            <a:pPr marL="0" indent="0">
              <a:lnSpc>
                <a:spcPts val="2734"/>
              </a:lnSpc>
              <a:buNone/>
            </a:pPr>
            <a:r>
              <a:rPr lang="en-US" sz="2187" dirty="0">
                <a:solidFill>
                  <a:srgbClr val="FFD9BE"/>
                </a:solidFill>
                <a:latin typeface="Times New Roman" panose="02020603050405020304" pitchFamily="18" charset="0"/>
                <a:ea typeface="Quattrocento" pitchFamily="34" charset="-122"/>
                <a:cs typeface="Times New Roman" panose="02020603050405020304" pitchFamily="18" charset="0"/>
              </a:rPr>
              <a:t>User Adoption</a:t>
            </a:r>
            <a:endParaRPr lang="en-US" sz="2187" dirty="0">
              <a:latin typeface="Times New Roman" panose="02020603050405020304" pitchFamily="18" charset="0"/>
              <a:cs typeface="Times New Roman" panose="02020603050405020304" pitchFamily="18" charset="0"/>
            </a:endParaRPr>
          </a:p>
        </p:txBody>
      </p:sp>
      <p:sp>
        <p:nvSpPr>
          <p:cNvPr id="16" name="Text 14"/>
          <p:cNvSpPr/>
          <p:nvPr/>
        </p:nvSpPr>
        <p:spPr>
          <a:xfrm>
            <a:off x="7569128" y="5091368"/>
            <a:ext cx="4099848" cy="1493134"/>
          </a:xfrm>
          <a:prstGeom prst="rect">
            <a:avLst/>
          </a:prstGeom>
          <a:noFill/>
          <a:ln/>
        </p:spPr>
        <p:txBody>
          <a:bodyPr wrap="square" rtlCol="0" anchor="t"/>
          <a:lstStyle/>
          <a:p>
            <a:pPr marL="0" indent="0" algn="just">
              <a:lnSpc>
                <a:spcPts val="2799"/>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Encouraging widespread adoption and use of the water quality monitoring system among diverse stakeholders is a significant challenge.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13747" y="304558"/>
            <a:ext cx="13640428" cy="868089"/>
          </a:xfrm>
          <a:prstGeom prst="rect">
            <a:avLst/>
          </a:prstGeom>
          <a:noFill/>
          <a:ln/>
        </p:spPr>
        <p:txBody>
          <a:bodyPr wrap="none" rtlCol="0" anchor="t"/>
          <a:lstStyle/>
          <a:p>
            <a:pPr marL="0" indent="0">
              <a:lnSpc>
                <a:spcPts val="5468"/>
              </a:lnSpc>
              <a:buNone/>
            </a:pPr>
            <a:r>
              <a:rPr lang="en-US" sz="5400" dirty="0">
                <a:solidFill>
                  <a:srgbClr val="FFD9BE"/>
                </a:solidFill>
                <a:latin typeface="Times New Roman" panose="02020603050405020304" pitchFamily="18" charset="0"/>
                <a:cs typeface="Times New Roman" panose="02020603050405020304" pitchFamily="18" charset="0"/>
              </a:rPr>
              <a:t>  MOTIVATION</a:t>
            </a:r>
          </a:p>
          <a:p>
            <a:pPr marL="0" indent="0" algn="just">
              <a:lnSpc>
                <a:spcPts val="5468"/>
              </a:lnSpc>
              <a:buNone/>
            </a:pPr>
            <a:r>
              <a:rPr lang="en-US" sz="2800" b="0" i="0" dirty="0">
                <a:solidFill>
                  <a:schemeClr val="bg1"/>
                </a:solidFill>
                <a:effectLst/>
                <a:latin typeface="Times New Roman" panose="02020603050405020304" pitchFamily="18" charset="0"/>
                <a:cs typeface="Times New Roman" panose="02020603050405020304" pitchFamily="18" charset="0"/>
              </a:rPr>
              <a:t> </a:t>
            </a:r>
            <a:endParaRPr lang="en-US" sz="1000" dirty="0">
              <a:solidFill>
                <a:srgbClr val="FFD9BE"/>
              </a:solidFill>
              <a:latin typeface="Times New Roman" panose="02020603050405020304" pitchFamily="18" charset="0"/>
              <a:cs typeface="Times New Roman" panose="02020603050405020304" pitchFamily="18" charset="0"/>
            </a:endParaRPr>
          </a:p>
        </p:txBody>
      </p:sp>
      <p:sp>
        <p:nvSpPr>
          <p:cNvPr id="5" name="Text 3"/>
          <p:cNvSpPr/>
          <p:nvPr/>
        </p:nvSpPr>
        <p:spPr>
          <a:xfrm>
            <a:off x="1386840" y="1767840"/>
            <a:ext cx="10895052" cy="4870966"/>
          </a:xfrm>
          <a:prstGeom prst="rect">
            <a:avLst/>
          </a:prstGeom>
          <a:noFill/>
          <a:ln/>
        </p:spPr>
        <p:txBody>
          <a:bodyPr wrap="square" rtlCol="0" anchor="t"/>
          <a:lstStyle/>
          <a:p>
            <a:pPr algn="just">
              <a:lnSpc>
                <a:spcPts val="2799"/>
              </a:lnSpc>
              <a:buSzPct val="100000"/>
            </a:pPr>
            <a:endParaRPr lang="en-US" sz="2400" dirty="0"/>
          </a:p>
        </p:txBody>
      </p:sp>
      <p:sp>
        <p:nvSpPr>
          <p:cNvPr id="6" name="Text 4"/>
          <p:cNvSpPr/>
          <p:nvPr/>
        </p:nvSpPr>
        <p:spPr>
          <a:xfrm>
            <a:off x="1386840" y="2737962"/>
            <a:ext cx="10895052" cy="1501974"/>
          </a:xfrm>
          <a:prstGeom prst="rect">
            <a:avLst/>
          </a:prstGeom>
          <a:noFill/>
          <a:ln/>
        </p:spPr>
        <p:txBody>
          <a:bodyPr wrap="square" rtlCol="0" anchor="t"/>
          <a:lstStyle/>
          <a:p>
            <a:pPr marL="342900" indent="-342900" algn="l">
              <a:lnSpc>
                <a:spcPts val="2799"/>
              </a:lnSpc>
              <a:buSzPct val="100000"/>
              <a:buFont typeface="+mj-lt"/>
              <a:buAutoNum type="arabicPeriod" startAt="2"/>
            </a:pPr>
            <a:endParaRPr lang="en-US" sz="2000" dirty="0">
              <a:solidFill>
                <a:srgbClr val="F9EEE7"/>
              </a:solidFill>
              <a:latin typeface="Quattrocento" pitchFamily="34" charset="0"/>
              <a:ea typeface="Quattrocento" pitchFamily="34" charset="-122"/>
              <a:cs typeface="Quattrocento" pitchFamily="34" charset="-120"/>
            </a:endParaRPr>
          </a:p>
          <a:p>
            <a:pPr algn="just">
              <a:lnSpc>
                <a:spcPts val="2799"/>
              </a:lnSpc>
              <a:buSzPct val="100000"/>
            </a:pPr>
            <a:endParaRPr lang="en-US" sz="2400" dirty="0"/>
          </a:p>
        </p:txBody>
      </p:sp>
      <p:sp>
        <p:nvSpPr>
          <p:cNvPr id="7" name="Text 5"/>
          <p:cNvSpPr/>
          <p:nvPr/>
        </p:nvSpPr>
        <p:spPr>
          <a:xfrm>
            <a:off x="1386840" y="3688081"/>
            <a:ext cx="10895052" cy="1351478"/>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8" name="Text 6"/>
          <p:cNvSpPr/>
          <p:nvPr/>
        </p:nvSpPr>
        <p:spPr>
          <a:xfrm>
            <a:off x="1386840" y="4835129"/>
            <a:ext cx="10895052" cy="1004054"/>
          </a:xfrm>
          <a:prstGeom prst="rect">
            <a:avLst/>
          </a:prstGeom>
          <a:noFill/>
          <a:ln/>
        </p:spPr>
        <p:txBody>
          <a:bodyPr wrap="square" rtlCol="0" anchor="t"/>
          <a:lstStyle/>
          <a:p>
            <a:pPr algn="l">
              <a:lnSpc>
                <a:spcPts val="2799"/>
              </a:lnSpc>
              <a:buSzPct val="100000"/>
            </a:pPr>
            <a:endParaRPr lang="en-US" sz="1750" dirty="0">
              <a:solidFill>
                <a:srgbClr val="F9EEE7"/>
              </a:solidFill>
              <a:latin typeface="Quattrocento" pitchFamily="34" charset="0"/>
              <a:ea typeface="Quattrocento" pitchFamily="34" charset="-122"/>
              <a:cs typeface="Quattrocento" pitchFamily="34" charset="-120"/>
            </a:endParaRPr>
          </a:p>
        </p:txBody>
      </p:sp>
      <p:sp>
        <p:nvSpPr>
          <p:cNvPr id="9" name="Text 7"/>
          <p:cNvSpPr/>
          <p:nvPr/>
        </p:nvSpPr>
        <p:spPr>
          <a:xfrm>
            <a:off x="1386840" y="6090166"/>
            <a:ext cx="10895052" cy="548640"/>
          </a:xfrm>
          <a:prstGeom prst="rect">
            <a:avLst/>
          </a:prstGeom>
          <a:noFill/>
          <a:ln/>
        </p:spPr>
        <p:txBody>
          <a:bodyPr wrap="square" rtlCol="0" anchor="t"/>
          <a:lstStyle/>
          <a:p>
            <a:pPr algn="l">
              <a:lnSpc>
                <a:spcPts val="2799"/>
              </a:lnSpc>
              <a:buSzPct val="100000"/>
            </a:pPr>
            <a:endParaRPr lang="en-US" sz="24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2F3B44B-77D0-CB65-EEF0-784AECF4FF0A}"/>
                  </a:ext>
                </a:extLst>
              </p14:cNvPr>
              <p14:cNvContentPartPr/>
              <p14:nvPr/>
            </p14:nvContentPartPr>
            <p14:xfrm>
              <a:off x="4191240" y="7513320"/>
              <a:ext cx="360" cy="360"/>
            </p14:xfrm>
          </p:contentPart>
        </mc:Choice>
        <mc:Fallback xmlns="">
          <p:pic>
            <p:nvPicPr>
              <p:cNvPr id="10" name="Ink 9">
                <a:extLst>
                  <a:ext uri="{FF2B5EF4-FFF2-40B4-BE49-F238E27FC236}">
                    <a16:creationId xmlns:a16="http://schemas.microsoft.com/office/drawing/2014/main" id="{92F3B44B-77D0-CB65-EEF0-784AECF4FF0A}"/>
                  </a:ext>
                </a:extLst>
              </p:cNvPr>
              <p:cNvPicPr/>
              <p:nvPr/>
            </p:nvPicPr>
            <p:blipFill>
              <a:blip r:embed="rId4"/>
              <a:stretch>
                <a:fillRect/>
              </a:stretch>
            </p:blipFill>
            <p:spPr>
              <a:xfrm>
                <a:off x="4185120" y="7507200"/>
                <a:ext cx="12600" cy="12600"/>
              </a:xfrm>
              <a:prstGeom prst="rect">
                <a:avLst/>
              </a:prstGeom>
            </p:spPr>
          </p:pic>
        </mc:Fallback>
      </mc:AlternateContent>
      <p:sp>
        <p:nvSpPr>
          <p:cNvPr id="11" name="TextBox 10">
            <a:extLst>
              <a:ext uri="{FF2B5EF4-FFF2-40B4-BE49-F238E27FC236}">
                <a16:creationId xmlns:a16="http://schemas.microsoft.com/office/drawing/2014/main" id="{F7D8C24C-7B04-6B2D-220B-47EB0E2EE2C9}"/>
              </a:ext>
            </a:extLst>
          </p:cNvPr>
          <p:cNvSpPr txBox="1"/>
          <p:nvPr/>
        </p:nvSpPr>
        <p:spPr>
          <a:xfrm>
            <a:off x="525102" y="1180681"/>
            <a:ext cx="13202113" cy="5185522"/>
          </a:xfrm>
          <a:prstGeom prst="rect">
            <a:avLst/>
          </a:prstGeom>
          <a:noFill/>
        </p:spPr>
        <p:txBody>
          <a:bodyPr wrap="square" rtlCol="0">
            <a:spAutoFit/>
          </a:bodyPr>
          <a:lstStyle/>
          <a:p>
            <a:pPr algn="just">
              <a:lnSpc>
                <a:spcPct val="150000"/>
              </a:lnSpc>
            </a:pPr>
            <a:r>
              <a:rPr lang="en-US" sz="2800" b="0" i="0" dirty="0">
                <a:solidFill>
                  <a:schemeClr val="bg1"/>
                </a:solidFill>
                <a:effectLst/>
                <a:latin typeface="Times New Roman" panose="02020603050405020304" pitchFamily="18" charset="0"/>
                <a:cs typeface="Times New Roman" panose="02020603050405020304" pitchFamily="18" charset="0"/>
              </a:rPr>
              <a:t>The motivation for the "Arduino-Based Water Quality Surveillance" project lies in the need for a cost-effective, real-time solution to monitor and ensure the quality of water in various environments, thereby protecting public health, safeguarding ecosystems, complying with regulatory standards, and supporting agricultural and industrial needs. By leveraging affordable technology, this project aims to provide continuous data collection and analysis, enabling timely interventions and fostering community awareness and engagement in water conservation efforts, while also serving as an educational tool to promote innovation and learning in environmental science and technology.</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647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1342</Words>
  <Application>Microsoft Office PowerPoint</Application>
  <PresentationFormat>Custom</PresentationFormat>
  <Paragraphs>121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Quattrocento</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 Sai</cp:lastModifiedBy>
  <cp:revision>8</cp:revision>
  <dcterms:created xsi:type="dcterms:W3CDTF">2024-05-05T13:01:00Z</dcterms:created>
  <dcterms:modified xsi:type="dcterms:W3CDTF">2024-05-19T08:19:24Z</dcterms:modified>
</cp:coreProperties>
</file>